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handoutMasterIdLst>
    <p:handoutMasterId r:id="rId22"/>
  </p:handoutMasterIdLst>
  <p:sldIdLst>
    <p:sldId id="273" r:id="rId3"/>
    <p:sldId id="257" r:id="rId4"/>
    <p:sldId id="258" r:id="rId5"/>
    <p:sldId id="259" r:id="rId6"/>
    <p:sldId id="260" r:id="rId7"/>
    <p:sldId id="274" r:id="rId8"/>
    <p:sldId id="261" r:id="rId9"/>
    <p:sldId id="262" r:id="rId10"/>
    <p:sldId id="263" r:id="rId11"/>
    <p:sldId id="264" r:id="rId12"/>
    <p:sldId id="265" r:id="rId13"/>
    <p:sldId id="276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50" d="100"/>
          <a:sy n="50" d="100"/>
        </p:scale>
        <p:origin x="-82" y="-4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331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0539B-B276-4433-AD59-C7D17D0CE608}" type="datetimeFigureOut">
              <a:rPr lang="fr-FR" smtClean="0"/>
              <a:pPr/>
              <a:t>02/11/2014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64C71-67A5-4EBC-9B9D-2E8280ED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1124744"/>
            <a:ext cx="8892480" cy="936104"/>
          </a:xfrm>
          <a:prstGeom prst="rect">
            <a:avLst/>
          </a:prstGeom>
        </p:spPr>
        <p:txBody>
          <a:bodyPr/>
          <a:lstStyle>
            <a:lvl1pPr algn="l">
              <a:defRPr sz="3600" b="1" cap="all" baseline="0">
                <a:solidFill>
                  <a:srgbClr val="C00000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2276872"/>
            <a:ext cx="8892480" cy="3744416"/>
          </a:xfrm>
        </p:spPr>
        <p:txBody>
          <a:bodyPr/>
          <a:lstStyle>
            <a:lvl1pPr marL="0" indent="0" algn="l"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</a:p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5696272" cy="50165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b="1" dirty="0" smtClean="0">
                <a:solidFill>
                  <a:srgbClr val="C00000"/>
                </a:solidFill>
              </a:rPr>
              <a:t>Paris, Mission Ecoter</a:t>
            </a:r>
            <a:r>
              <a:rPr lang="fr-FR" b="1" dirty="0" smtClean="0">
                <a:solidFill>
                  <a:srgbClr val="FF6600"/>
                </a:solidFill>
              </a:rPr>
              <a:t> - </a:t>
            </a:r>
            <a:r>
              <a:rPr lang="fr-FR" b="1" dirty="0" smtClean="0"/>
              <a:t>Séminaire du 5 novembre 2014 – Evelyne LEHALLE ©  NTC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6B4F-A2AE-492F-A9A8-C87CD655D53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8" name="Connecteur droit 7"/>
          <p:cNvCxnSpPr/>
          <p:nvPr userDrawn="1"/>
        </p:nvCxnSpPr>
        <p:spPr>
          <a:xfrm flipV="1">
            <a:off x="395536" y="1700808"/>
            <a:ext cx="84969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1FDE-D7FD-4002-A3CC-B661FDA42A2F}" type="datetimeFigureOut">
              <a:rPr lang="fr-FR" smtClean="0"/>
              <a:pPr/>
              <a:t>02/11/2014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20A1F-5DB5-4C4D-B4CE-CE6B14D433E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1FDE-D7FD-4002-A3CC-B661FDA42A2F}" type="datetimeFigureOut">
              <a:rPr lang="fr-FR" smtClean="0"/>
              <a:pPr/>
              <a:t>02/11/2014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20A1F-5DB5-4C4D-B4CE-CE6B14D433E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1FDE-D7FD-4002-A3CC-B661FDA42A2F}" type="datetimeFigureOut">
              <a:rPr lang="fr-FR" smtClean="0"/>
              <a:pPr/>
              <a:t>02/11/2014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20A1F-5DB5-4C4D-B4CE-CE6B14D433E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1FDE-D7FD-4002-A3CC-B661FDA42A2F}" type="datetimeFigureOut">
              <a:rPr lang="fr-FR" smtClean="0"/>
              <a:pPr/>
              <a:t>02/11/2014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20A1F-5DB5-4C4D-B4CE-CE6B14D433E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1FDE-D7FD-4002-A3CC-B661FDA42A2F}" type="datetimeFigureOut">
              <a:rPr lang="fr-FR" smtClean="0"/>
              <a:pPr/>
              <a:t>02/11/2014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20A1F-5DB5-4C4D-B4CE-CE6B14D433E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1FDE-D7FD-4002-A3CC-B661FDA42A2F}" type="datetimeFigureOut">
              <a:rPr lang="fr-FR" smtClean="0"/>
              <a:pPr/>
              <a:t>02/11/2014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20A1F-5DB5-4C4D-B4CE-CE6B14D433E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1FDE-D7FD-4002-A3CC-B661FDA42A2F}" type="datetimeFigureOut">
              <a:rPr lang="fr-FR" smtClean="0"/>
              <a:pPr/>
              <a:t>02/11/2014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20A1F-5DB5-4C4D-B4CE-CE6B14D433E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1FDE-D7FD-4002-A3CC-B661FDA42A2F}" type="datetimeFigureOut">
              <a:rPr lang="fr-FR" smtClean="0"/>
              <a:pPr/>
              <a:t>02/11/2014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20A1F-5DB5-4C4D-B4CE-CE6B14D433E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1FDE-D7FD-4002-A3CC-B661FDA42A2F}" type="datetimeFigureOut">
              <a:rPr lang="fr-FR" smtClean="0"/>
              <a:pPr/>
              <a:t>02/11/2014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20A1F-5DB5-4C4D-B4CE-CE6B14D433E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1FDE-D7FD-4002-A3CC-B661FDA42A2F}" type="datetimeFigureOut">
              <a:rPr lang="fr-FR" smtClean="0"/>
              <a:pPr/>
              <a:t>02/11/2014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20A1F-5DB5-4C4D-B4CE-CE6B14D433E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D67E47-3279-4EE3-8CB4-FDBDB32030ED}" type="datetimeFigureOut">
              <a:rPr lang="fr-FR" smtClean="0"/>
              <a:pPr/>
              <a:t>02/11/2014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BCEF-0BE0-434C-B231-BA170A2CEC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D67E47-3279-4EE3-8CB4-FDBDB32030ED}" type="datetimeFigureOut">
              <a:rPr lang="fr-FR" smtClean="0"/>
              <a:pPr/>
              <a:t>02/11/2014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BCEF-0BE0-434C-B231-BA170A2CEC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D67E47-3279-4EE3-8CB4-FDBDB32030ED}" type="datetimeFigureOut">
              <a:rPr lang="fr-FR" smtClean="0"/>
              <a:pPr/>
              <a:t>02/11/2014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BCEF-0BE0-434C-B231-BA170A2CEC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D67E47-3279-4EE3-8CB4-FDBDB32030ED}" type="datetimeFigureOut">
              <a:rPr lang="fr-FR" smtClean="0"/>
              <a:pPr/>
              <a:t>02/11/2014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BCEF-0BE0-434C-B231-BA170A2CEC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D67E47-3279-4EE3-8CB4-FDBDB32030ED}" type="datetimeFigureOut">
              <a:rPr lang="fr-FR" smtClean="0"/>
              <a:pPr/>
              <a:t>02/11/2014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BCEF-0BE0-434C-B231-BA170A2CEC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D67E47-3279-4EE3-8CB4-FDBDB32030ED}" type="datetimeFigureOut">
              <a:rPr lang="fr-FR" smtClean="0"/>
              <a:pPr/>
              <a:t>02/11/2014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BCEF-0BE0-434C-B231-BA170A2CEC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D67E47-3279-4EE3-8CB4-FDBDB32030ED}" type="datetimeFigureOut">
              <a:rPr lang="fr-FR" smtClean="0"/>
              <a:pPr/>
              <a:t>02/11/2014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BCEF-0BE0-434C-B231-BA170A2CEC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1FDE-D7FD-4002-A3CC-B661FDA42A2F}" type="datetimeFigureOut">
              <a:rPr lang="fr-FR" smtClean="0"/>
              <a:pPr/>
              <a:t>02/11/2014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20A1F-5DB5-4C4D-B4CE-CE6B14D433E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2492896"/>
            <a:ext cx="8229600" cy="3633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0BCEF-0BE0-434C-B231-BA170A2CECD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4"/>
          <p:cNvSpPr txBox="1">
            <a:spLocks/>
          </p:cNvSpPr>
          <p:nvPr userDrawn="1"/>
        </p:nvSpPr>
        <p:spPr>
          <a:xfrm>
            <a:off x="323528" y="6356350"/>
            <a:ext cx="5696272" cy="50165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Paris, Mission Ecoter</a:t>
            </a: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Séminaire du 5 novembre 2014 – Evelyne LEHALLE ©  NTC</a:t>
            </a:r>
            <a:endParaRPr kumimoji="0" lang="fr-F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395536" y="6309320"/>
            <a:ext cx="828092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31FDE-D7FD-4002-A3CC-B661FDA42A2F}" type="datetimeFigureOut">
              <a:rPr lang="fr-FR" smtClean="0"/>
              <a:pPr/>
              <a:t>02/11/2014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20A1F-5DB5-4C4D-B4CE-CE6B14D433E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nouveautourismeculturel.com/blo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471338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fr-FR" b="1" dirty="0" smtClean="0">
                <a:solidFill>
                  <a:srgbClr val="C00000"/>
                </a:solidFill>
              </a:rPr>
              <a:t>PARIS, MISSION ECOTER</a:t>
            </a:r>
            <a:r>
              <a:rPr lang="fr-FR" b="1" dirty="0" smtClean="0">
                <a:solidFill>
                  <a:srgbClr val="FF6600"/>
                </a:solidFill>
              </a:rPr>
              <a:t/>
            </a:r>
            <a:br>
              <a:rPr lang="fr-FR" b="1" dirty="0" smtClean="0">
                <a:solidFill>
                  <a:srgbClr val="FF6600"/>
                </a:solidFill>
              </a:rPr>
            </a:br>
            <a:endParaRPr lang="fr-FR" b="1" dirty="0" smtClean="0">
              <a:solidFill>
                <a:srgbClr val="FF6600"/>
              </a:solidFill>
            </a:endParaRPr>
          </a:p>
          <a:p>
            <a:pPr algn="ctr">
              <a:buNone/>
            </a:pPr>
            <a:r>
              <a:rPr lang="fr-FR" b="1" dirty="0" smtClean="0">
                <a:solidFill>
                  <a:srgbClr val="215D35"/>
                </a:solidFill>
              </a:rPr>
              <a:t>TOURISME CULTUREL § NUMÉRIQUE</a:t>
            </a:r>
          </a:p>
          <a:p>
            <a:pPr algn="ctr">
              <a:buNone/>
            </a:pPr>
            <a:r>
              <a:rPr lang="fr-FR" b="1" dirty="0" smtClean="0">
                <a:solidFill>
                  <a:srgbClr val="215D35"/>
                </a:solidFill>
              </a:rPr>
              <a:t>Enjeux économiques, opportunités, gouvernance et pilotes</a:t>
            </a:r>
            <a:endParaRPr lang="fr-FR" dirty="0" smtClean="0"/>
          </a:p>
          <a:p>
            <a:pPr algn="ctr">
              <a:buNone/>
            </a:pPr>
            <a:endParaRPr lang="fr-FR" b="1" dirty="0" smtClean="0"/>
          </a:p>
          <a:p>
            <a:pPr algn="ctr">
              <a:buNone/>
            </a:pPr>
            <a:r>
              <a:rPr lang="fr-FR" b="1" dirty="0" smtClean="0"/>
              <a:t>Séminaire du 5 novembre 2014</a:t>
            </a:r>
            <a:br>
              <a:rPr lang="fr-FR" b="1" dirty="0" smtClean="0"/>
            </a:br>
            <a:r>
              <a:rPr lang="fr-FR" b="1" dirty="0" smtClean="0"/>
              <a:t>Intervention d’Evelyne Lehalle</a:t>
            </a:r>
            <a:r>
              <a:rPr lang="fr-FR" b="1" dirty="0" smtClean="0">
                <a:solidFill>
                  <a:srgbClr val="FF6600"/>
                </a:solidFill>
              </a:rPr>
              <a:t/>
            </a:r>
            <a:br>
              <a:rPr lang="fr-FR" b="1" dirty="0" smtClean="0">
                <a:solidFill>
                  <a:srgbClr val="FF6600"/>
                </a:solidFill>
              </a:rPr>
            </a:br>
            <a:endParaRPr lang="fr-FR" b="1" dirty="0" smtClean="0">
              <a:solidFill>
                <a:srgbClr val="FF6600"/>
              </a:solidFill>
            </a:endParaRPr>
          </a:p>
        </p:txBody>
      </p:sp>
      <p:pic>
        <p:nvPicPr>
          <p:cNvPr id="4" name="Image 3" descr="bandeau haut s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8667750" cy="933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/>
              <a:t>La Mercè : Microsoft et </a:t>
            </a:r>
            <a:r>
              <a:rPr lang="fr-FR" b="1" dirty="0" smtClean="0"/>
              <a:t>Barcelone</a:t>
            </a:r>
            <a:endParaRPr lang="fr-FR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868131"/>
            <a:ext cx="2664296" cy="435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C:\Users\evalehalle\Desktop\Big Data Barcel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1" y="1855824"/>
            <a:ext cx="4321467" cy="4381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Un financement « Smart Cities »</a:t>
            </a:r>
            <a:endParaRPr lang="fr-FR" b="1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2" descr="C:\Users\evalehalle\Desktop\Smart C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7416824" cy="4734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34605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Quels revenus génèrent  nos traces? </a:t>
            </a:r>
            <a:r>
              <a:rPr lang="fr-FR" dirty="0" smtClean="0">
                <a:solidFill>
                  <a:srgbClr val="215D35"/>
                </a:solidFill>
                <a:sym typeface="Wingdings" pitchFamily="2" charset="2"/>
              </a:rPr>
              <a:t></a:t>
            </a:r>
            <a:r>
              <a:rPr lang="fr-FR" dirty="0" smtClean="0">
                <a:solidFill>
                  <a:srgbClr val="215D35"/>
                </a:solidFill>
              </a:rPr>
              <a:t> </a:t>
            </a:r>
            <a:endParaRPr lang="fr-FR" dirty="0">
              <a:solidFill>
                <a:srgbClr val="215D35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AFA2-1D46-48D9-82D0-B29BEA5EF082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7" name="Espace réservé du contenu 6" descr="En 60 secondes 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7" y="764704"/>
            <a:ext cx="6048672" cy="590465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Moocs et « troisième public »!</a:t>
            </a:r>
            <a:endParaRPr lang="fr-FR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5536" y="1772816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Moocs et « troisième public »!</a:t>
            </a:r>
            <a:endParaRPr lang="fr-FR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3982877" cy="4444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Co-création des contenus : an 2000 (USA, Canada et  R.U) </a:t>
            </a:r>
            <a:endParaRPr lang="fr-FR" b="1" dirty="0"/>
          </a:p>
        </p:txBody>
      </p:sp>
      <p:pic>
        <p:nvPicPr>
          <p:cNvPr id="4" name="Picture 2" descr="C:\Users\evalehalle\Desktop\musee_droits_web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348880"/>
            <a:ext cx="2437354" cy="3705275"/>
          </a:xfrm>
          <a:prstGeom prst="rect">
            <a:avLst/>
          </a:prstGeom>
          <a:noFill/>
        </p:spPr>
      </p:pic>
      <p:pic>
        <p:nvPicPr>
          <p:cNvPr id="5" name="Image 4" descr="téléchargement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348880"/>
            <a:ext cx="2376264" cy="3672408"/>
          </a:xfrm>
          <a:prstGeom prst="rect">
            <a:avLst/>
          </a:prstGeom>
        </p:spPr>
      </p:pic>
      <p:pic>
        <p:nvPicPr>
          <p:cNvPr id="7" name="Image 6" descr="téléchargement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2348880"/>
            <a:ext cx="2592288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modèle européen : élargir le périmètre de la culture</a:t>
            </a:r>
            <a:endParaRPr lang="fr-FR" b="1" dirty="0"/>
          </a:p>
        </p:txBody>
      </p:sp>
      <p:pic>
        <p:nvPicPr>
          <p:cNvPr id="4" name="Picture 2" descr="C:\Users\evalehalle\Desktop\musee_droits_web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348880"/>
            <a:ext cx="2437354" cy="3705275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1520" y="1772816"/>
            <a:ext cx="678308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conclusion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1772816"/>
            <a:ext cx="8892480" cy="4464496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FF0000"/>
                </a:solidFill>
              </a:rPr>
              <a:t>FREINS AU DÉVELOPPEMENT DU TOURISME CULTUREL 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FF0000"/>
                </a:solidFill>
              </a:rPr>
              <a:t>LES MEILLEURS EXEMPLES EN FRANCE</a:t>
            </a:r>
            <a:endParaRPr lang="fr-FR" dirty="0" smtClean="0">
              <a:solidFill>
                <a:srgbClr val="FF0000"/>
              </a:solidFill>
            </a:endParaRPr>
          </a:p>
          <a:p>
            <a:pPr marL="514350" indent="-514350">
              <a:buNone/>
            </a:pP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b="1" dirty="0" smtClean="0"/>
              <a:t>Déséquilibre territorial : </a:t>
            </a:r>
            <a:r>
              <a:rPr lang="fr-FR" dirty="0" smtClean="0"/>
              <a:t>Paris </a:t>
            </a:r>
            <a:r>
              <a:rPr lang="fr-FR" dirty="0" smtClean="0"/>
              <a:t>et </a:t>
            </a:r>
            <a:r>
              <a:rPr lang="fr-FR" dirty="0" smtClean="0"/>
              <a:t>Ile–de-France choyés!  </a:t>
            </a: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b="1" dirty="0" smtClean="0"/>
              <a:t>Absence d’incitation </a:t>
            </a:r>
            <a:r>
              <a:rPr lang="fr-FR" dirty="0" smtClean="0"/>
              <a:t>(</a:t>
            </a:r>
            <a:r>
              <a:rPr lang="fr-FR" sz="2800" dirty="0" smtClean="0"/>
              <a:t>Lieux-ressource;gouvernance…) </a:t>
            </a:r>
          </a:p>
          <a:p>
            <a:pPr marL="514350" indent="-514350">
              <a:buFont typeface="+mj-lt"/>
              <a:buAutoNum type="arabicPeriod"/>
            </a:pPr>
            <a:r>
              <a:rPr lang="fr-FR" b="1" dirty="0" smtClean="0"/>
              <a:t>Cloisonnement</a:t>
            </a:r>
            <a:r>
              <a:rPr lang="fr-FR" dirty="0" smtClean="0"/>
              <a:t>s </a:t>
            </a:r>
            <a:r>
              <a:rPr lang="fr-FR" dirty="0" smtClean="0"/>
              <a:t>culturels/</a:t>
            </a:r>
            <a:r>
              <a:rPr lang="fr-FR" b="1" dirty="0" smtClean="0"/>
              <a:t>Profusion</a:t>
            </a:r>
            <a:r>
              <a:rPr lang="fr-FR" dirty="0" smtClean="0"/>
              <a:t> de la promotion touristique</a:t>
            </a: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b="1" dirty="0" smtClean="0"/>
              <a:t>Pas de stratégies conjointes  </a:t>
            </a:r>
            <a:r>
              <a:rPr lang="fr-FR" sz="2800" dirty="0" smtClean="0"/>
              <a:t>et de « travail ensemble » dès la conception des projets</a:t>
            </a:r>
          </a:p>
          <a:p>
            <a:pPr marL="514350" indent="-514350">
              <a:buFont typeface="+mj-lt"/>
              <a:buAutoNum type="arabicPeriod"/>
            </a:pPr>
            <a:r>
              <a:rPr lang="fr-FR" b="1" dirty="0" smtClean="0"/>
              <a:t>Culture : encore trop de résistances aux pratiques </a:t>
            </a:r>
            <a:r>
              <a:rPr lang="fr-FR" dirty="0" smtClean="0"/>
              <a:t>collaboratives et aux data. Peur des conséquences (Pouvoir; </a:t>
            </a:r>
            <a:r>
              <a:rPr lang="fr-FR" sz="3100" dirty="0" smtClean="0"/>
              <a:t>gouvernance; </a:t>
            </a:r>
            <a:r>
              <a:rPr lang="fr-FR" sz="3100" i="1" dirty="0" smtClean="0"/>
              <a:t>financements…</a:t>
            </a:r>
            <a:r>
              <a:rPr lang="fr-FR" sz="2800" i="1" dirty="0" smtClean="0"/>
              <a:t>).</a:t>
            </a:r>
            <a:endParaRPr lang="fr-FR" sz="2800" i="1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conclusion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2276872"/>
            <a:ext cx="8892480" cy="3888432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FF0000"/>
                </a:solidFill>
              </a:rPr>
              <a:t>ET EN FRANCE? 200 « BONNES PRATIQUES </a:t>
            </a:r>
            <a:r>
              <a:rPr lang="fr-FR" b="1" dirty="0" smtClean="0">
                <a:solidFill>
                  <a:srgbClr val="FF0000"/>
                </a:solidFill>
              </a:rPr>
              <a:t>», dont: </a:t>
            </a:r>
            <a:endParaRPr lang="fr-FR" b="1" dirty="0" smtClean="0">
              <a:solidFill>
                <a:srgbClr val="FF0000"/>
              </a:solidFill>
            </a:endParaRPr>
          </a:p>
          <a:p>
            <a:pPr marL="514350" indent="-514350">
              <a:buFont typeface="Wingdings" pitchFamily="2" charset="2"/>
              <a:buChar char="Ø"/>
            </a:pPr>
            <a:endParaRPr lang="fr-FR" dirty="0" smtClean="0">
              <a:solidFill>
                <a:srgbClr val="FF0000"/>
              </a:solidFill>
            </a:endParaRPr>
          </a:p>
          <a:p>
            <a:r>
              <a:rPr lang="fr-FR" b="1" dirty="0" smtClean="0"/>
              <a:t>Le Voyage à Nantes : gouvernance</a:t>
            </a:r>
          </a:p>
          <a:p>
            <a:r>
              <a:rPr lang="fr-FR" b="1" dirty="0" smtClean="0"/>
              <a:t>Les Rives de Saône </a:t>
            </a:r>
            <a:r>
              <a:rPr lang="fr-FR" b="1" dirty="0" smtClean="0"/>
              <a:t>et </a:t>
            </a:r>
            <a:r>
              <a:rPr lang="fr-FR" b="1" dirty="0" smtClean="0"/>
              <a:t>Grand Lyon : </a:t>
            </a:r>
            <a:r>
              <a:rPr lang="fr-FR" b="1" dirty="0" smtClean="0"/>
              <a:t>créativité</a:t>
            </a:r>
          </a:p>
          <a:p>
            <a:r>
              <a:rPr lang="fr-FR" b="1" dirty="0" smtClean="0"/>
              <a:t>Tourisme Seine Saint-Denis :  eh oui! 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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fr-FR" b="1" dirty="0" smtClean="0"/>
              <a:t>Lille 3000 : </a:t>
            </a:r>
            <a:r>
              <a:rPr lang="fr-FR" b="1" dirty="0" smtClean="0"/>
              <a:t>programmation : </a:t>
            </a:r>
            <a:r>
              <a:rPr lang="fr-FR" b="1" dirty="0" smtClean="0"/>
              <a:t>habitants et touristes</a:t>
            </a:r>
          </a:p>
          <a:p>
            <a:r>
              <a:rPr lang="fr-FR" b="1" dirty="0" smtClean="0"/>
              <a:t>Normandie </a:t>
            </a:r>
            <a:r>
              <a:rPr lang="fr-FR" b="1" dirty="0" smtClean="0"/>
              <a:t>Impressionnisme : toute une région</a:t>
            </a:r>
            <a:endParaRPr lang="fr-FR" b="1" dirty="0" smtClean="0"/>
          </a:p>
          <a:p>
            <a:r>
              <a:rPr lang="fr-FR" b="1" dirty="0" smtClean="0"/>
              <a:t>Toulouse, Museum d’Histoire </a:t>
            </a:r>
            <a:r>
              <a:rPr lang="fr-FR" b="1" dirty="0" smtClean="0"/>
              <a:t>Naturelle : data et innovation</a:t>
            </a:r>
            <a:endParaRPr lang="fr-FR" b="1" dirty="0" smtClean="0">
              <a:solidFill>
                <a:srgbClr val="215D35"/>
              </a:solidFill>
            </a:endParaRPr>
          </a:p>
          <a:p>
            <a:pPr>
              <a:buNone/>
            </a:pPr>
            <a:endParaRPr lang="fr-FR" b="1" i="1" dirty="0" smtClean="0">
              <a:solidFill>
                <a:srgbClr val="215D35"/>
              </a:solidFill>
            </a:endParaRPr>
          </a:p>
          <a:p>
            <a:endParaRPr lang="fr-F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conclusion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1772816"/>
            <a:ext cx="8892480" cy="44644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i="1" dirty="0" smtClean="0">
                <a:solidFill>
                  <a:srgbClr val="215D35"/>
                </a:solidFill>
              </a:rPr>
              <a:t>« Passer de la conservation à la conversation! </a:t>
            </a:r>
            <a:r>
              <a:rPr lang="fr-FR" b="1" i="1" dirty="0" smtClean="0">
                <a:solidFill>
                  <a:srgbClr val="215D35"/>
                </a:solidFill>
              </a:rPr>
              <a:t>»</a:t>
            </a:r>
            <a:r>
              <a:rPr lang="fr-FR" sz="1200" b="1" i="1" dirty="0" err="1" smtClean="0">
                <a:solidFill>
                  <a:srgbClr val="215D35"/>
                </a:solidFill>
              </a:rPr>
              <a:t>S.Bausson</a:t>
            </a:r>
            <a:endParaRPr lang="fr-FR" sz="1200" b="1" i="1" dirty="0" smtClean="0">
              <a:solidFill>
                <a:srgbClr val="215D35"/>
              </a:solidFill>
            </a:endParaRPr>
          </a:p>
          <a:p>
            <a:pPr>
              <a:buNone/>
            </a:pPr>
            <a:endParaRPr lang="fr-FR" i="1" dirty="0">
              <a:solidFill>
                <a:srgbClr val="C00000"/>
              </a:solidFill>
            </a:endParaRPr>
          </a:p>
          <a:p>
            <a:pPr algn="r">
              <a:buNone/>
            </a:pPr>
            <a:r>
              <a:rPr lang="fr-FR" i="1" dirty="0" smtClean="0">
                <a:solidFill>
                  <a:srgbClr val="C00000"/>
                </a:solidFill>
              </a:rPr>
              <a:t>Merci de votre attention!</a:t>
            </a:r>
          </a:p>
          <a:p>
            <a:pPr>
              <a:buNone/>
            </a:pPr>
            <a:endParaRPr lang="fr-FR" i="1" dirty="0" smtClean="0">
              <a:solidFill>
                <a:srgbClr val="C00000"/>
              </a:solidFill>
            </a:endParaRPr>
          </a:p>
          <a:p>
            <a:pPr algn="r">
              <a:buClr>
                <a:srgbClr val="C00000"/>
              </a:buClr>
              <a:buFont typeface="Symbol" pitchFamily="18" charset="2"/>
              <a:buChar char=""/>
            </a:pPr>
            <a:r>
              <a:rPr lang="fr-FR" sz="2400" i="1" dirty="0" smtClean="0">
                <a:solidFill>
                  <a:srgbClr val="C00000"/>
                </a:solidFill>
              </a:rPr>
              <a:t>En </a:t>
            </a:r>
            <a:r>
              <a:rPr lang="fr-FR" sz="2400" i="1" dirty="0" smtClean="0">
                <a:solidFill>
                  <a:srgbClr val="C00000"/>
                </a:solidFill>
              </a:rPr>
              <a:t>savoir </a:t>
            </a:r>
            <a:r>
              <a:rPr lang="fr-FR" sz="2400" i="1" dirty="0" smtClean="0">
                <a:solidFill>
                  <a:srgbClr val="C00000"/>
                </a:solidFill>
              </a:rPr>
              <a:t>plus? </a:t>
            </a:r>
            <a:r>
              <a:rPr lang="fr-FR" sz="2400" i="1" dirty="0" smtClean="0">
                <a:solidFill>
                  <a:srgbClr val="215D35"/>
                </a:solidFill>
              </a:rPr>
              <a:t>Blog du Nouveau Tourisme Culturel : </a:t>
            </a:r>
            <a:r>
              <a:rPr lang="fr-FR" sz="2400" i="1" dirty="0" smtClean="0">
                <a:solidFill>
                  <a:srgbClr val="C00000"/>
                </a:solidFill>
                <a:hlinkClick r:id="rId2"/>
              </a:rPr>
              <a:t>www.nouveautourismeculturel.com/blog</a:t>
            </a:r>
            <a:endParaRPr lang="fr-FR" sz="2400" i="1" dirty="0" smtClean="0">
              <a:solidFill>
                <a:srgbClr val="C00000"/>
              </a:solidFill>
            </a:endParaRPr>
          </a:p>
          <a:p>
            <a:pPr algn="r">
              <a:buClr>
                <a:srgbClr val="C00000"/>
              </a:buClr>
              <a:buFont typeface="Symbol" pitchFamily="18" charset="2"/>
              <a:buChar char=""/>
            </a:pPr>
            <a:r>
              <a:rPr lang="fr-FR" sz="2400" i="1" dirty="0" smtClean="0">
                <a:solidFill>
                  <a:srgbClr val="C00000"/>
                </a:solidFill>
              </a:rPr>
              <a:t>LE TOURISME CULTUREL Editions Territorial, 2012</a:t>
            </a:r>
            <a:endParaRPr lang="fr-FR" sz="2400" dirty="0" smtClean="0">
              <a:solidFill>
                <a:srgbClr val="C00000"/>
              </a:solidFill>
            </a:endParaRPr>
          </a:p>
        </p:txBody>
      </p:sp>
      <p:pic>
        <p:nvPicPr>
          <p:cNvPr id="4" name="Image 3" descr="logo mars relie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581128"/>
            <a:ext cx="2088232" cy="942650"/>
          </a:xfrm>
          <a:prstGeom prst="rect">
            <a:avLst/>
          </a:prstGeom>
        </p:spPr>
      </p:pic>
      <p:pic>
        <p:nvPicPr>
          <p:cNvPr id="5" name="Image 4" descr="bandeau haut si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88640"/>
            <a:ext cx="8667750" cy="9334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i="1" dirty="0" smtClean="0"/>
              <a:t>Nouveau</a:t>
            </a:r>
            <a:r>
              <a:rPr lang="fr-FR" dirty="0" smtClean="0"/>
              <a:t> </a:t>
            </a:r>
            <a:r>
              <a:rPr lang="fr-FR" b="1" dirty="0" smtClean="0"/>
              <a:t>Tourisme</a:t>
            </a:r>
            <a:r>
              <a:rPr lang="fr-FR" dirty="0" smtClean="0"/>
              <a:t> </a:t>
            </a:r>
            <a:r>
              <a:rPr lang="fr-FR" b="1" dirty="0" smtClean="0"/>
              <a:t>Culturel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Clr>
                <a:srgbClr val="003300"/>
              </a:buClr>
            </a:pPr>
            <a:r>
              <a:rPr lang="fr-FR" dirty="0" smtClean="0"/>
              <a:t>Nouvelles clientèles, nouvelles attentes, nouveaux comportements</a:t>
            </a:r>
          </a:p>
          <a:p>
            <a:pPr>
              <a:buClr>
                <a:srgbClr val="003300"/>
              </a:buClr>
            </a:pPr>
            <a:endParaRPr lang="fr-FR" dirty="0" smtClean="0"/>
          </a:p>
          <a:p>
            <a:pPr>
              <a:buClr>
                <a:srgbClr val="003300"/>
              </a:buClr>
            </a:pPr>
            <a:r>
              <a:rPr lang="fr-FR" dirty="0" smtClean="0"/>
              <a:t>Nouveaux usages numériques</a:t>
            </a:r>
          </a:p>
          <a:p>
            <a:pPr>
              <a:buClr>
                <a:srgbClr val="003300"/>
              </a:buClr>
            </a:pPr>
            <a:endParaRPr lang="fr-FR" dirty="0" smtClean="0"/>
          </a:p>
          <a:p>
            <a:pPr>
              <a:buClr>
                <a:srgbClr val="003300"/>
              </a:buClr>
            </a:pPr>
            <a:r>
              <a:rPr lang="fr-FR" dirty="0" smtClean="0"/>
              <a:t>Nouveaux modèles économiques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Les nouvelles clientèles…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2276872"/>
            <a:ext cx="8568952" cy="3744416"/>
          </a:xfrm>
        </p:spPr>
        <p:txBody>
          <a:bodyPr>
            <a:normAutofit/>
          </a:bodyPr>
          <a:lstStyle/>
          <a:p>
            <a:pPr algn="just">
              <a:buClr>
                <a:srgbClr val="003300"/>
              </a:buClr>
            </a:pPr>
            <a:r>
              <a:rPr lang="fr-FR" sz="2800" dirty="0" smtClean="0"/>
              <a:t>…</a:t>
            </a:r>
            <a:r>
              <a:rPr lang="fr-FR" sz="2800" b="1" dirty="0" smtClean="0"/>
              <a:t>COMPENSERAIENT</a:t>
            </a:r>
            <a:r>
              <a:rPr lang="fr-FR" sz="2800" dirty="0" smtClean="0"/>
              <a:t> la baisse des visiteurs habituels du tourisme culturel qui vieillissent (Europe) ou qui ont de nouvelles pratiques (Jeunes).</a:t>
            </a:r>
          </a:p>
          <a:p>
            <a:pPr algn="just">
              <a:buClr>
                <a:srgbClr val="003300"/>
              </a:buClr>
            </a:pPr>
            <a:r>
              <a:rPr lang="fr-FR" sz="2800" b="1" dirty="0"/>
              <a:t>POTENTIEL</a:t>
            </a:r>
            <a:r>
              <a:rPr lang="fr-FR" sz="2800" b="1" dirty="0" smtClean="0">
                <a:solidFill>
                  <a:srgbClr val="215D35"/>
                </a:solidFill>
              </a:rPr>
              <a:t> </a:t>
            </a:r>
            <a:r>
              <a:rPr lang="fr-FR" sz="2800" b="1" dirty="0" smtClean="0"/>
              <a:t>: </a:t>
            </a:r>
            <a:r>
              <a:rPr lang="fr-FR" sz="2800" dirty="0" smtClean="0"/>
              <a:t>80% du milliard annuel de  visiteurs étrangers « pourraient » venir en France pour son  « Image   Culture et art de vivre ».</a:t>
            </a:r>
          </a:p>
          <a:p>
            <a:pPr algn="just">
              <a:buClr>
                <a:srgbClr val="003300"/>
              </a:buClr>
            </a:pPr>
            <a:r>
              <a:rPr lang="fr-FR" sz="2800" dirty="0" smtClean="0"/>
              <a:t> </a:t>
            </a:r>
            <a:r>
              <a:rPr lang="fr-FR" sz="2800" b="1" dirty="0"/>
              <a:t>EXEMPLE</a:t>
            </a:r>
            <a:r>
              <a:rPr lang="fr-FR" sz="2800" dirty="0" smtClean="0"/>
              <a:t> : étude d’Atout France sur les représentations culturelles des visiteurs BRICS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Les apéros du V§A de Londres…</a:t>
            </a:r>
            <a:endParaRPr lang="fr-FR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7416824" cy="4490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valehalle\Desktop\BRICS bénéfices de la Globalis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568952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C00000"/>
                </a:solidFill>
              </a:rPr>
              <a:t>L’avant –visite devient le moment-clef</a:t>
            </a:r>
            <a:endParaRPr lang="fr-FR" sz="3200" b="1" dirty="0">
              <a:solidFill>
                <a:srgbClr val="C00000"/>
              </a:solidFill>
            </a:endParaRPr>
          </a:p>
        </p:txBody>
      </p:sp>
      <p:pic>
        <p:nvPicPr>
          <p:cNvPr id="6" name="Espace réservé du contenu 5" descr="Avant pendant après 14 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836713"/>
            <a:ext cx="7416824" cy="602128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Les enjeux économiques actuels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rgbClr val="003300"/>
              </a:buClr>
            </a:pPr>
            <a:r>
              <a:rPr lang="fr-FR" b="1" dirty="0" smtClean="0"/>
              <a:t>Place du </a:t>
            </a:r>
            <a:r>
              <a:rPr lang="fr-FR" b="1" dirty="0" err="1" smtClean="0"/>
              <a:t>crowfunding</a:t>
            </a:r>
            <a:endParaRPr lang="fr-FR" dirty="0" smtClean="0"/>
          </a:p>
          <a:p>
            <a:pPr>
              <a:buClr>
                <a:srgbClr val="003300"/>
              </a:buClr>
              <a:buNone/>
            </a:pPr>
            <a:endParaRPr lang="fr-FR" dirty="0" smtClean="0"/>
          </a:p>
          <a:p>
            <a:pPr>
              <a:buClr>
                <a:srgbClr val="003300"/>
              </a:buClr>
            </a:pPr>
            <a:r>
              <a:rPr lang="fr-FR" b="1" dirty="0" smtClean="0"/>
              <a:t>Les Big Data </a:t>
            </a:r>
            <a:r>
              <a:rPr lang="fr-FR" dirty="0" smtClean="0"/>
              <a:t>et l’économie des Smart Cities</a:t>
            </a:r>
          </a:p>
          <a:p>
            <a:pPr>
              <a:buClr>
                <a:srgbClr val="003300"/>
              </a:buClr>
              <a:buNone/>
            </a:pPr>
            <a:endParaRPr lang="fr-FR" dirty="0" smtClean="0"/>
          </a:p>
          <a:p>
            <a:pPr>
              <a:buClr>
                <a:srgbClr val="003300"/>
              </a:buClr>
            </a:pPr>
            <a:r>
              <a:rPr lang="fr-FR" b="1" dirty="0" smtClean="0"/>
              <a:t>Les Moocs </a:t>
            </a:r>
            <a:r>
              <a:rPr lang="fr-FR" dirty="0" smtClean="0"/>
              <a:t>: valoriser sa notoriété en ligne</a:t>
            </a:r>
          </a:p>
          <a:p>
            <a:pPr>
              <a:buClr>
                <a:srgbClr val="003300"/>
              </a:buClr>
              <a:buNone/>
            </a:pPr>
            <a:endParaRPr lang="fr-FR" dirty="0" smtClean="0"/>
          </a:p>
          <a:p>
            <a:pPr>
              <a:buClr>
                <a:srgbClr val="003300"/>
              </a:buClr>
            </a:pPr>
            <a:r>
              <a:rPr lang="fr-FR" b="1" dirty="0" smtClean="0"/>
              <a:t>La </a:t>
            </a:r>
            <a:r>
              <a:rPr lang="fr-FR" b="1" dirty="0" err="1" smtClean="0"/>
              <a:t>co</a:t>
            </a:r>
            <a:r>
              <a:rPr lang="fr-FR" b="1" dirty="0" smtClean="0"/>
              <a:t>-création des contenus </a:t>
            </a:r>
            <a:r>
              <a:rPr lang="fr-FR" dirty="0" smtClean="0"/>
              <a:t>: fréquentation culturelle et web collaboratif 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/>
              <a:t>Le Crowdfunding est-il une panacée pour le financement culturel?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70000"/>
              </a:lnSpc>
              <a:buClr>
                <a:srgbClr val="003300"/>
              </a:buClr>
            </a:pPr>
            <a:r>
              <a:rPr lang="fr-FR" sz="2800" b="1" i="1" dirty="0" smtClean="0"/>
              <a:t>Etat +collectivités : </a:t>
            </a:r>
            <a:r>
              <a:rPr lang="fr-FR" sz="2800" b="1" i="1" dirty="0" smtClean="0">
                <a:solidFill>
                  <a:srgbClr val="C00000"/>
                </a:solidFill>
              </a:rPr>
              <a:t>14 milliards pour la Culture </a:t>
            </a:r>
          </a:p>
          <a:p>
            <a:pPr>
              <a:lnSpc>
                <a:spcPct val="110000"/>
              </a:lnSpc>
              <a:buClr>
                <a:srgbClr val="003300"/>
              </a:buClr>
            </a:pPr>
            <a:r>
              <a:rPr lang="fr-FR" sz="2800" b="1" i="1" dirty="0" smtClean="0"/>
              <a:t>Crowdfunding : </a:t>
            </a:r>
            <a:r>
              <a:rPr lang="fr-FR" sz="2800" i="1" dirty="0" smtClean="0"/>
              <a:t> </a:t>
            </a:r>
            <a:r>
              <a:rPr lang="fr-FR" sz="2800" b="1" i="1" dirty="0" smtClean="0">
                <a:solidFill>
                  <a:srgbClr val="C00000"/>
                </a:solidFill>
              </a:rPr>
              <a:t>418 000€ </a:t>
            </a:r>
            <a:r>
              <a:rPr lang="fr-FR" sz="2800" i="1" dirty="0" smtClean="0"/>
              <a:t>récoltés en 2013 par les plateformes, soit 13% du mécénat</a:t>
            </a:r>
            <a:endParaRPr lang="fr-FR" sz="2800" b="1" i="1" dirty="0" smtClean="0"/>
          </a:p>
          <a:p>
            <a:pPr>
              <a:lnSpc>
                <a:spcPct val="170000"/>
              </a:lnSpc>
              <a:buClr>
                <a:srgbClr val="003300"/>
              </a:buClr>
            </a:pPr>
            <a:r>
              <a:rPr lang="fr-FR" sz="2800" b="1" i="1" dirty="0" smtClean="0"/>
              <a:t>Baisse du mécénat</a:t>
            </a:r>
            <a:r>
              <a:rPr lang="fr-FR" sz="2800" b="1" dirty="0" smtClean="0"/>
              <a:t> </a:t>
            </a:r>
            <a:r>
              <a:rPr lang="fr-FR" sz="2800" b="1" i="1" dirty="0" smtClean="0"/>
              <a:t>culturel</a:t>
            </a:r>
            <a:r>
              <a:rPr lang="fr-FR" sz="2800" b="1" dirty="0" smtClean="0"/>
              <a:t> </a:t>
            </a:r>
            <a:r>
              <a:rPr lang="fr-FR" sz="2800" dirty="0" smtClean="0"/>
              <a:t>: </a:t>
            </a:r>
          </a:p>
          <a:p>
            <a:pPr lvl="2">
              <a:buFont typeface="Calibri" pitchFamily="34" charset="0"/>
              <a:buChar char="→"/>
            </a:pPr>
            <a:r>
              <a:rPr lang="fr-FR" sz="2800" b="1" dirty="0" smtClean="0">
                <a:solidFill>
                  <a:srgbClr val="C00000"/>
                </a:solidFill>
              </a:rPr>
              <a:t>975</a:t>
            </a:r>
            <a:r>
              <a:rPr lang="fr-FR" sz="2800" b="1" dirty="0" smtClean="0"/>
              <a:t> </a:t>
            </a:r>
            <a:r>
              <a:rPr lang="fr-FR" sz="2800" b="1" dirty="0" smtClean="0">
                <a:solidFill>
                  <a:schemeClr val="tx1"/>
                </a:solidFill>
              </a:rPr>
              <a:t>millions récoltés en 2008 </a:t>
            </a:r>
          </a:p>
          <a:p>
            <a:pPr lvl="2">
              <a:buFont typeface="Calibri" pitchFamily="34" charset="0"/>
              <a:buChar char="→"/>
            </a:pPr>
            <a:r>
              <a:rPr lang="fr-FR" sz="2800" b="1" dirty="0" smtClean="0">
                <a:solidFill>
                  <a:schemeClr val="tx1"/>
                </a:solidFill>
              </a:rPr>
              <a:t>494 millions récoltés en 2012</a:t>
            </a:r>
          </a:p>
          <a:p>
            <a:pPr lvl="2">
              <a:buFont typeface="Calibri" pitchFamily="34" charset="0"/>
              <a:buChar char="→"/>
            </a:pPr>
            <a:r>
              <a:rPr lang="fr-FR" sz="2800" b="1" dirty="0" smtClean="0">
                <a:solidFill>
                  <a:srgbClr val="C00000"/>
                </a:solidFill>
              </a:rPr>
              <a:t>418</a:t>
            </a:r>
            <a:r>
              <a:rPr lang="fr-FR" sz="2800" b="1" dirty="0" smtClean="0"/>
              <a:t> </a:t>
            </a:r>
            <a:r>
              <a:rPr lang="fr-FR" sz="2800" b="1" dirty="0" smtClean="0">
                <a:solidFill>
                  <a:schemeClr val="tx1"/>
                </a:solidFill>
              </a:rPr>
              <a:t>millions récoltés en 2013 </a:t>
            </a:r>
            <a:endParaRPr lang="fr-FR" sz="2800" dirty="0" smtClean="0">
              <a:solidFill>
                <a:schemeClr val="tx1"/>
              </a:solidFill>
            </a:endParaRPr>
          </a:p>
          <a:p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Big Data et événementiel</a:t>
            </a:r>
            <a:endParaRPr lang="fr-FR" b="1" dirty="0"/>
          </a:p>
        </p:txBody>
      </p:sp>
      <p:pic>
        <p:nvPicPr>
          <p:cNvPr id="5" name="Picture 2" descr="C:\Users\evalehalle\Desktop\La Mercè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6840760" cy="44302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224</Words>
  <Application>Microsoft Office PowerPoint</Application>
  <PresentationFormat>Affichage à l'écran (4:3)</PresentationFormat>
  <Paragraphs>66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19</vt:i4>
      </vt:variant>
    </vt:vector>
  </HeadingPairs>
  <TitlesOfParts>
    <vt:vector size="21" baseType="lpstr">
      <vt:lpstr>Thème Office</vt:lpstr>
      <vt:lpstr>Conception personnalisée</vt:lpstr>
      <vt:lpstr>Diapositive 1</vt:lpstr>
      <vt:lpstr>Nouveau Tourisme Culturel?</vt:lpstr>
      <vt:lpstr>Les nouvelles clientèles…</vt:lpstr>
      <vt:lpstr>Les apéros du V§A de Londres…</vt:lpstr>
      <vt:lpstr>Diapositive 5</vt:lpstr>
      <vt:lpstr>L’avant –visite devient le moment-clef</vt:lpstr>
      <vt:lpstr>Les enjeux économiques actuels</vt:lpstr>
      <vt:lpstr>Le Crowdfunding est-il une panacée pour le financement culturel?</vt:lpstr>
      <vt:lpstr>Big Data et événementiel</vt:lpstr>
      <vt:lpstr>La Mercè : Microsoft et Barcelone</vt:lpstr>
      <vt:lpstr>Un financement « Smart Cities »</vt:lpstr>
      <vt:lpstr>Quels revenus génèrent  nos traces?  </vt:lpstr>
      <vt:lpstr>Moocs et « troisième public »!</vt:lpstr>
      <vt:lpstr>Moocs et « troisième public »!</vt:lpstr>
      <vt:lpstr>Co-création des contenus : an 2000 (USA, Canada et  R.U) </vt:lpstr>
      <vt:lpstr>modèle européen : élargir le périmètre de la culture</vt:lpstr>
      <vt:lpstr>conclusion</vt:lpstr>
      <vt:lpstr>conclusion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Formation</dc:creator>
  <cp:lastModifiedBy>evalehalle</cp:lastModifiedBy>
  <cp:revision>16</cp:revision>
  <dcterms:created xsi:type="dcterms:W3CDTF">2014-11-01T16:23:59Z</dcterms:created>
  <dcterms:modified xsi:type="dcterms:W3CDTF">2014-11-02T20:33:17Z</dcterms:modified>
</cp:coreProperties>
</file>