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82" r:id="rId3"/>
    <p:sldId id="388" r:id="rId4"/>
    <p:sldId id="364" r:id="rId5"/>
    <p:sldId id="380" r:id="rId6"/>
    <p:sldId id="374" r:id="rId7"/>
    <p:sldId id="371" r:id="rId8"/>
    <p:sldId id="344" r:id="rId9"/>
    <p:sldId id="346" r:id="rId10"/>
    <p:sldId id="357" r:id="rId11"/>
    <p:sldId id="369" r:id="rId12"/>
    <p:sldId id="348" r:id="rId13"/>
    <p:sldId id="350" r:id="rId14"/>
    <p:sldId id="275" r:id="rId15"/>
    <p:sldId id="352" r:id="rId16"/>
    <p:sldId id="389" r:id="rId17"/>
    <p:sldId id="360" r:id="rId18"/>
    <p:sldId id="390" r:id="rId19"/>
    <p:sldId id="284" r:id="rId20"/>
    <p:sldId id="304" r:id="rId21"/>
    <p:sldId id="312" r:id="rId22"/>
    <p:sldId id="314" r:id="rId23"/>
    <p:sldId id="384" r:id="rId24"/>
    <p:sldId id="365" r:id="rId25"/>
    <p:sldId id="366" r:id="rId26"/>
    <p:sldId id="386" r:id="rId27"/>
    <p:sldId id="387" r:id="rId28"/>
    <p:sldId id="385" r:id="rId29"/>
    <p:sldId id="391" r:id="rId30"/>
    <p:sldId id="378" r:id="rId31"/>
    <p:sldId id="341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D17"/>
    <a:srgbClr val="FB5603"/>
    <a:srgbClr val="1D5711"/>
    <a:srgbClr val="184A0E"/>
    <a:srgbClr val="003300"/>
    <a:srgbClr val="DA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>
      <p:cViewPr varScale="1">
        <p:scale>
          <a:sx n="86" d="100"/>
          <a:sy n="86" d="100"/>
        </p:scale>
        <p:origin x="69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C1EEC-0E99-432C-AD7D-C00852558171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3902E-12AA-4575-A8BA-A8238B54CC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35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5E7A-B269-4C36-B29C-F6F9545F9E88}" type="datetimeFigureOut">
              <a:rPr lang="fr-FR" smtClean="0"/>
              <a:pPr/>
              <a:t>13/06/2018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3ADA-71FB-4E48-B32A-494524E6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chotouristique.com/opodo/" TargetMode="External"/><Relationship Id="rId2" Type="http://schemas.openxmlformats.org/officeDocument/2006/relationships/hyperlink" Target="http://www.lechotouristique.com/raffour-interactif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4392487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/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4000" dirty="0">
                <a:solidFill>
                  <a:srgbClr val="C00000"/>
                </a:solidFill>
              </a:rPr>
              <a:t/>
            </a:r>
            <a:br>
              <a:rPr lang="fr-FR" sz="4000" dirty="0">
                <a:solidFill>
                  <a:srgbClr val="C00000"/>
                </a:solidFill>
              </a:rPr>
            </a:br>
            <a:r>
              <a:rPr lang="fr-FR" sz="4000" dirty="0" smtClean="0">
                <a:solidFill>
                  <a:srgbClr val="C00000"/>
                </a:solidFill>
              </a:rPr>
              <a:t/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4000" dirty="0">
                <a:solidFill>
                  <a:srgbClr val="1D5711"/>
                </a:solidFill>
              </a:rPr>
              <a:t>Grands Sites </a:t>
            </a:r>
            <a:r>
              <a:rPr lang="fr-FR" sz="4000" dirty="0" smtClean="0">
                <a:solidFill>
                  <a:srgbClr val="1D5711"/>
                </a:solidFill>
              </a:rPr>
              <a:t>Midi-Pyrénées</a:t>
            </a:r>
            <a:r>
              <a:rPr lang="fr-FR" sz="4000" dirty="0" smtClean="0">
                <a:solidFill>
                  <a:srgbClr val="C00000"/>
                </a:solidFill>
              </a:rPr>
              <a:t/>
            </a:r>
            <a:br>
              <a:rPr lang="fr-FR" sz="4000" dirty="0" smtClean="0">
                <a:solidFill>
                  <a:srgbClr val="C00000"/>
                </a:solidFill>
              </a:rPr>
            </a:br>
            <a:r>
              <a:rPr lang="fr-FR" sz="4000" dirty="0">
                <a:solidFill>
                  <a:srgbClr val="C00000"/>
                </a:solidFill>
              </a:rPr>
              <a:t/>
            </a:r>
            <a:br>
              <a:rPr lang="fr-FR" sz="4000" dirty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Le numérique au service d’une stratégie de médiation </a:t>
            </a:r>
            <a:r>
              <a:rPr lang="fr-FR" sz="3600" dirty="0">
                <a:solidFill>
                  <a:srgbClr val="C00000"/>
                </a:solidFill>
              </a:rPr>
              <a:t>culturelle</a:t>
            </a:r>
            <a:r>
              <a:rPr lang="fr-FR" sz="3600" dirty="0" smtClean="0">
                <a:solidFill>
                  <a:srgbClr val="C00000"/>
                </a:solidFill>
              </a:rPr>
              <a:t/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/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3600" dirty="0">
                <a:solidFill>
                  <a:srgbClr val="C00000"/>
                </a:solidFill>
              </a:rPr>
              <a:t/>
            </a:r>
            <a:br>
              <a:rPr lang="fr-FR" sz="3600" dirty="0">
                <a:solidFill>
                  <a:srgbClr val="C00000"/>
                </a:solidFill>
              </a:rPr>
            </a:br>
            <a:r>
              <a:rPr lang="fr-FR" sz="2700" dirty="0" smtClean="0"/>
              <a:t>mercredi 7 octobre 2015</a:t>
            </a:r>
            <a:r>
              <a:rPr lang="fr-FR" sz="2700" dirty="0" smtClean="0">
                <a:solidFill>
                  <a:srgbClr val="C00000"/>
                </a:solidFill>
              </a:rPr>
              <a:t/>
            </a:r>
            <a:br>
              <a:rPr lang="fr-FR" sz="27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C00000"/>
                </a:solidFill>
              </a:rPr>
              <a:t/>
            </a:r>
            <a:br>
              <a:rPr lang="fr-FR" sz="3100" dirty="0" smtClean="0">
                <a:solidFill>
                  <a:srgbClr val="C00000"/>
                </a:solidFill>
              </a:rPr>
            </a:br>
            <a:r>
              <a:rPr lang="fr-FR" sz="3100" dirty="0" smtClean="0">
                <a:solidFill>
                  <a:srgbClr val="FB5603"/>
                </a:solidFill>
              </a:rPr>
              <a:t/>
            </a:r>
            <a:br>
              <a:rPr lang="fr-FR" sz="3100" dirty="0" smtClean="0">
                <a:solidFill>
                  <a:srgbClr val="FB5603"/>
                </a:solidFill>
              </a:rPr>
            </a:br>
            <a:r>
              <a:rPr lang="fr-FR" sz="3100" b="1" dirty="0" smtClean="0">
                <a:solidFill>
                  <a:srgbClr val="003300"/>
                </a:solidFill>
              </a:rPr>
              <a:t>Evelyne Lehalle, Nouveau Tourisme Culturel</a:t>
            </a:r>
            <a:endParaRPr lang="fr-FR" sz="3100" b="1" dirty="0">
              <a:solidFill>
                <a:srgbClr val="00330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287D17"/>
                </a:solidFill>
              </a:rPr>
              <a:t>2- Les touristes français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 Le </a:t>
            </a:r>
            <a:r>
              <a:rPr lang="fr-FR" dirty="0"/>
              <a:t>taux de départ en voyage des Français </a:t>
            </a:r>
            <a:r>
              <a:rPr lang="fr-FR" dirty="0" smtClean="0"/>
              <a:t>est de 75%, avec plus de 200 </a:t>
            </a:r>
            <a:r>
              <a:rPr lang="fr-FR" dirty="0"/>
              <a:t>millions de voyages </a:t>
            </a:r>
            <a:r>
              <a:rPr lang="fr-FR" dirty="0" smtClean="0"/>
              <a:t>dont </a:t>
            </a:r>
            <a:r>
              <a:rPr lang="fr-FR" dirty="0"/>
              <a:t>89 % en France métropolitaine</a:t>
            </a:r>
            <a:r>
              <a:rPr lang="fr-FR" dirty="0" smtClean="0"/>
              <a:t>.</a:t>
            </a:r>
          </a:p>
          <a:p>
            <a:pPr>
              <a:buFontTx/>
              <a:buChar char="-"/>
            </a:pPr>
            <a:r>
              <a:rPr lang="fr-FR" dirty="0" smtClean="0"/>
              <a:t>Ce que l’on sait : les français visitent  plus facilement le patrimoine lorsqu’ils sont loin de chez eux !</a:t>
            </a:r>
          </a:p>
          <a:p>
            <a:pPr>
              <a:buFontTx/>
              <a:buChar char="-"/>
            </a:pPr>
            <a:r>
              <a:rPr lang="fr-FR" b="1" dirty="0" smtClean="0"/>
              <a:t>3- Les touristes étrangers </a:t>
            </a:r>
            <a:r>
              <a:rPr lang="fr-FR" dirty="0" smtClean="0"/>
              <a:t>: exemple de la fréquentation des européens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35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solidFill>
                  <a:srgbClr val="287D17"/>
                </a:solidFill>
                <a:latin typeface="+mn-lt"/>
                <a:ea typeface="+mn-ea"/>
                <a:cs typeface="+mn-cs"/>
              </a:rPr>
              <a:t>3-Les </a:t>
            </a:r>
            <a:r>
              <a:rPr lang="fr-FR" sz="2800" b="1" dirty="0">
                <a:solidFill>
                  <a:srgbClr val="287D17"/>
                </a:solidFill>
                <a:latin typeface="+mn-lt"/>
                <a:ea typeface="+mn-ea"/>
                <a:cs typeface="+mn-cs"/>
              </a:rPr>
              <a:t>visiteurs </a:t>
            </a:r>
            <a:r>
              <a:rPr lang="fr-FR" sz="2800" b="1" dirty="0" smtClean="0">
                <a:solidFill>
                  <a:srgbClr val="287D17"/>
                </a:solidFill>
                <a:latin typeface="+mn-lt"/>
                <a:ea typeface="+mn-ea"/>
                <a:cs typeface="+mn-cs"/>
              </a:rPr>
              <a:t>européens</a:t>
            </a:r>
            <a:endParaRPr lang="fr-FR" sz="2800" b="1" dirty="0">
              <a:solidFill>
                <a:srgbClr val="287D1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/>
              <a:t>d</a:t>
            </a:r>
            <a:r>
              <a:rPr lang="fr-FR" sz="2800" dirty="0" smtClean="0"/>
              <a:t>e loin les plus nombreux des visiteurs étrangers</a:t>
            </a:r>
            <a:endParaRPr lang="fr-FR" sz="28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849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406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sz="3000" b="1" dirty="0" smtClean="0">
                <a:solidFill>
                  <a:srgbClr val="FB5603"/>
                </a:solidFill>
              </a:rPr>
              <a:t>Il faut le chercher et lui faire des propositions</a:t>
            </a:r>
          </a:p>
          <a:p>
            <a:pPr lvl="0"/>
            <a:r>
              <a:rPr lang="fr-FR" sz="3000" b="1" dirty="0" smtClean="0"/>
              <a:t>Périmètre de votre recherche : </a:t>
            </a:r>
            <a:r>
              <a:rPr lang="fr-FR" sz="2600" dirty="0" smtClean="0"/>
              <a:t>de la région à l’international</a:t>
            </a:r>
          </a:p>
          <a:p>
            <a:pPr lvl="0"/>
            <a:r>
              <a:rPr lang="fr-FR" sz="3000" b="1" dirty="0" smtClean="0"/>
              <a:t>Visiteurs  français et étrangers </a:t>
            </a:r>
            <a:r>
              <a:rPr lang="fr-FR" sz="3000" i="1" dirty="0" smtClean="0"/>
              <a:t>hors de la région (excursionnistes)</a:t>
            </a:r>
            <a:r>
              <a:rPr lang="fr-FR" sz="3000" b="1" i="1" dirty="0" smtClean="0"/>
              <a:t> </a:t>
            </a:r>
            <a:r>
              <a:rPr lang="fr-FR" sz="3000" i="1" dirty="0" smtClean="0"/>
              <a:t>: </a:t>
            </a:r>
            <a:r>
              <a:rPr lang="fr-FR" sz="3000" i="1" dirty="0" smtClean="0">
                <a:solidFill>
                  <a:srgbClr val="FB5603"/>
                </a:solidFill>
              </a:rPr>
              <a:t>à quelles conditions viendraient-ils</a:t>
            </a:r>
            <a:r>
              <a:rPr lang="fr-FR" sz="3000" b="1" i="1" dirty="0" smtClean="0">
                <a:solidFill>
                  <a:srgbClr val="FB5603"/>
                </a:solidFill>
              </a:rPr>
              <a:t>? </a:t>
            </a:r>
          </a:p>
          <a:p>
            <a:pPr lvl="0"/>
            <a:r>
              <a:rPr lang="fr-FR" sz="3000" b="1" dirty="0" smtClean="0"/>
              <a:t>Thématique</a:t>
            </a:r>
            <a:r>
              <a:rPr lang="fr-FR" sz="3000" dirty="0" smtClean="0"/>
              <a:t> de l’offre, qualité de l’accueil, </a:t>
            </a:r>
            <a:r>
              <a:rPr lang="fr-FR" sz="3000" dirty="0" err="1" smtClean="0"/>
              <a:t>etc</a:t>
            </a:r>
            <a:r>
              <a:rPr lang="fr-FR" sz="3000" dirty="0" smtClean="0"/>
              <a:t>…</a:t>
            </a:r>
          </a:p>
          <a:p>
            <a:pPr lvl="0"/>
            <a:r>
              <a:rPr lang="fr-FR" sz="3000" b="1" i="1" dirty="0" smtClean="0"/>
              <a:t>Opérateurs : </a:t>
            </a:r>
            <a:r>
              <a:rPr lang="fr-FR" sz="3000" i="1" dirty="0" smtClean="0"/>
              <a:t>les acteurs du tourisme (Stratégies locales, actions de promotion des offres et activités…)  </a:t>
            </a:r>
          </a:p>
          <a:p>
            <a:pPr lvl="0"/>
            <a:endParaRPr lang="fr-FR" b="1" dirty="0" smtClean="0">
              <a:solidFill>
                <a:srgbClr val="FB5603"/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FB5603"/>
          </a:solidFill>
          <a:ln>
            <a:solidFill>
              <a:srgbClr val="FB5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LE PUBLIC POTENTIEL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98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1400" dirty="0">
                <a:solidFill>
                  <a:srgbClr val="008000"/>
                </a:solidFill>
              </a:rPr>
              <a:t/>
            </a:r>
            <a:br>
              <a:rPr lang="fr-FR" sz="1400" dirty="0">
                <a:solidFill>
                  <a:srgbClr val="008000"/>
                </a:solidFill>
              </a:rPr>
            </a:br>
            <a:r>
              <a:rPr lang="fr-FR" sz="3600" b="1" dirty="0" smtClean="0">
                <a:solidFill>
                  <a:srgbClr val="008000"/>
                </a:solidFill>
              </a:rPr>
              <a:t/>
            </a:r>
            <a:br>
              <a:rPr lang="fr-FR" sz="3600" b="1" dirty="0" smtClean="0">
                <a:solidFill>
                  <a:srgbClr val="008000"/>
                </a:solidFill>
              </a:rPr>
            </a:br>
            <a:r>
              <a:rPr lang="fr-FR" sz="3300" b="1" dirty="0">
                <a:solidFill>
                  <a:srgbClr val="FB5603"/>
                </a:solidFill>
                <a:latin typeface="+mn-lt"/>
                <a:ea typeface="+mn-ea"/>
                <a:cs typeface="+mn-cs"/>
              </a:rPr>
              <a:t> Les chiffres des visiteurs potentiels </a:t>
            </a:r>
            <a:r>
              <a:rPr lang="fr-FR" sz="3600" b="1" dirty="0" smtClean="0">
                <a:solidFill>
                  <a:srgbClr val="006600"/>
                </a:solidFill>
              </a:rPr>
              <a:t/>
            </a:r>
            <a:br>
              <a:rPr lang="fr-FR" sz="3600" b="1" dirty="0" smtClean="0">
                <a:solidFill>
                  <a:srgbClr val="006600"/>
                </a:solidFill>
              </a:rPr>
            </a:br>
            <a:endParaRPr lang="fr-FR" sz="3600" b="1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57200" y="1340766"/>
            <a:ext cx="8229600" cy="4785393"/>
          </a:xfrm>
        </p:spPr>
        <p:txBody>
          <a:bodyPr>
            <a:normAutofit/>
          </a:bodyPr>
          <a:lstStyle/>
          <a:p>
            <a:pPr lvl="0" hangingPunct="1">
              <a:spcBef>
                <a:spcPts val="700"/>
              </a:spcBef>
              <a:buClr>
                <a:srgbClr val="FF0000"/>
              </a:buClr>
              <a:buFont typeface="Wingdings" pitchFamily="2"/>
              <a:buChar char="§"/>
            </a:pPr>
            <a:endParaRPr lang="fr-FR" sz="2400" dirty="0" smtClean="0">
              <a:solidFill>
                <a:srgbClr val="C00000"/>
              </a:solidFill>
            </a:endParaRPr>
          </a:p>
          <a:p>
            <a:pPr lvl="0" hangingPunct="1">
              <a:spcBef>
                <a:spcPts val="700"/>
              </a:spcBef>
              <a:buClr>
                <a:srgbClr val="FF0000"/>
              </a:buClr>
              <a:buFont typeface="Wingdings" pitchFamily="2"/>
              <a:buChar char="§"/>
            </a:pPr>
            <a:endParaRPr lang="fr-FR" sz="2400" dirty="0" smtClean="0">
              <a:solidFill>
                <a:srgbClr val="C00000"/>
              </a:solidFill>
            </a:endParaRPr>
          </a:p>
          <a:p>
            <a:pPr lvl="0" hangingPunct="1">
              <a:spcBef>
                <a:spcPts val="700"/>
              </a:spcBef>
              <a:buClr>
                <a:srgbClr val="FF0000"/>
              </a:buClr>
              <a:buFont typeface="Wingdings" pitchFamily="2"/>
              <a:buChar char="§"/>
            </a:pPr>
            <a:r>
              <a:rPr lang="fr-FR" sz="2800" b="1" dirty="0" smtClean="0">
                <a:solidFill>
                  <a:srgbClr val="C00000"/>
                </a:solidFill>
              </a:rPr>
              <a:t>80</a:t>
            </a:r>
            <a:r>
              <a:rPr lang="fr-FR" sz="2800" b="1" dirty="0">
                <a:solidFill>
                  <a:srgbClr val="C00000"/>
                </a:solidFill>
              </a:rPr>
              <a:t>%</a:t>
            </a:r>
            <a:r>
              <a:rPr lang="fr-FR" sz="2800" b="1" dirty="0"/>
              <a:t> </a:t>
            </a:r>
            <a:r>
              <a:rPr lang="fr-FR" sz="2800" dirty="0"/>
              <a:t>des visiteurs étrangers sont attirés par l’</a:t>
            </a:r>
            <a:r>
              <a:rPr lang="fr-FR" sz="2800" b="1" dirty="0">
                <a:solidFill>
                  <a:srgbClr val="C00000"/>
                </a:solidFill>
              </a:rPr>
              <a:t>image </a:t>
            </a:r>
            <a:r>
              <a:rPr lang="fr-FR" sz="2800" dirty="0"/>
              <a:t>culturelle, au sens large, de la </a:t>
            </a:r>
            <a:r>
              <a:rPr lang="fr-FR" sz="2800" dirty="0" smtClean="0"/>
              <a:t>France </a:t>
            </a:r>
            <a:r>
              <a:rPr lang="fr-FR" sz="1600" dirty="0" smtClean="0"/>
              <a:t>(Etudes)</a:t>
            </a:r>
          </a:p>
          <a:p>
            <a:pPr marL="0" lvl="0" indent="0" hangingPunct="1">
              <a:spcBef>
                <a:spcPts val="700"/>
              </a:spcBef>
              <a:buClr>
                <a:srgbClr val="FF0000"/>
              </a:buClr>
              <a:buNone/>
            </a:pPr>
            <a:endParaRPr lang="fr-FR" sz="1600" dirty="0" smtClean="0"/>
          </a:p>
          <a:p>
            <a:pPr lvl="0" hangingPunct="1">
              <a:spcBef>
                <a:spcPts val="700"/>
              </a:spcBef>
              <a:buClr>
                <a:srgbClr val="FF0000"/>
              </a:buClr>
              <a:buFont typeface="Wingdings" pitchFamily="2"/>
              <a:buChar char="§"/>
            </a:pPr>
            <a:r>
              <a:rPr lang="fr-FR" sz="2800" dirty="0" smtClean="0"/>
              <a:t>seuls </a:t>
            </a:r>
            <a:r>
              <a:rPr lang="fr-FR" sz="2800" b="1" dirty="0">
                <a:solidFill>
                  <a:srgbClr val="C00000"/>
                </a:solidFill>
              </a:rPr>
              <a:t>10% à 20% </a:t>
            </a:r>
            <a:r>
              <a:rPr lang="fr-FR" sz="2800" dirty="0" smtClean="0"/>
              <a:t>d’</a:t>
            </a:r>
            <a:r>
              <a:rPr lang="fr-FR" sz="2800" dirty="0" err="1" smtClean="0"/>
              <a:t>entre-eux</a:t>
            </a:r>
            <a:r>
              <a:rPr lang="fr-FR" sz="2800" dirty="0" smtClean="0"/>
              <a:t> visiteront </a:t>
            </a:r>
            <a:r>
              <a:rPr lang="fr-FR" sz="2800" b="1" i="1" dirty="0"/>
              <a:t>effectivement</a:t>
            </a:r>
            <a:r>
              <a:rPr lang="fr-FR" sz="2800" dirty="0"/>
              <a:t> un site </a:t>
            </a:r>
            <a:r>
              <a:rPr lang="fr-FR" sz="2800" dirty="0" smtClean="0"/>
              <a:t>culturel!</a:t>
            </a:r>
          </a:p>
          <a:p>
            <a:pPr marL="0" lvl="0" indent="0" hangingPunct="1">
              <a:spcBef>
                <a:spcPts val="700"/>
              </a:spcBef>
              <a:buClr>
                <a:srgbClr val="FF0000"/>
              </a:buClr>
              <a:buNone/>
            </a:pPr>
            <a:endParaRPr lang="fr-FR" sz="2800" dirty="0" smtClean="0"/>
          </a:p>
          <a:p>
            <a:pPr lvl="0" hangingPunct="1">
              <a:spcBef>
                <a:spcPts val="700"/>
              </a:spcBef>
              <a:buClr>
                <a:srgbClr val="FF0000"/>
              </a:buClr>
              <a:buFont typeface="Wingdings" pitchFamily="2"/>
              <a:buChar char="§"/>
            </a:pPr>
            <a:r>
              <a:rPr lang="fr-FR" sz="2800" dirty="0"/>
              <a:t>c</a:t>
            </a:r>
            <a:r>
              <a:rPr lang="fr-FR" sz="2800" dirty="0" smtClean="0"/>
              <a:t>e public est en croissance continue</a:t>
            </a:r>
          </a:p>
          <a:p>
            <a:pPr lvl="0" hangingPunct="1">
              <a:spcBef>
                <a:spcPts val="700"/>
              </a:spcBef>
              <a:buClr>
                <a:srgbClr val="FF0000"/>
              </a:buClr>
              <a:buFont typeface="Wingdings" pitchFamily="2"/>
              <a:buChar char="§"/>
            </a:pPr>
            <a:endParaRPr lang="fr-FR" sz="3500" dirty="0"/>
          </a:p>
        </p:txBody>
      </p:sp>
      <p:sp>
        <p:nvSpPr>
          <p:cNvPr id="4" name="Espace réservé du pied de page 3"/>
          <p:cNvSpPr txBox="1"/>
          <p:nvPr/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5" name="Espace réservé du numéro de diapositive 4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5D713F-62BA-4B6B-BB98-7D3E15D5ED84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fr-FR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352D-4291-4124-A55A-8FA3B0CD399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40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B5603"/>
                </a:solidFill>
              </a:rPr>
              <a:t>Croissance des visiteurs culturels </a:t>
            </a:r>
            <a:endParaRPr lang="fr-FR" sz="3200" b="1" dirty="0">
              <a:solidFill>
                <a:srgbClr val="FB5603"/>
              </a:solidFill>
            </a:endParaRPr>
          </a:p>
        </p:txBody>
      </p:sp>
      <p:pic>
        <p:nvPicPr>
          <p:cNvPr id="4" name="Espace réservé du contenu 3" descr="Bilan Arrivées 2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848872" cy="547260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869160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Mais ces visiteurs sont 2 </a:t>
            </a:r>
            <a:r>
              <a:rPr lang="fr-FR" sz="2800" b="1" dirty="0">
                <a:solidFill>
                  <a:srgbClr val="C00000"/>
                </a:solidFill>
              </a:rPr>
              <a:t>milliards </a:t>
            </a:r>
            <a:r>
              <a:rPr lang="fr-FR" sz="2800" b="1" dirty="0" smtClean="0"/>
              <a:t>sur </a:t>
            </a:r>
            <a:r>
              <a:rPr lang="fr-FR" sz="2800" b="1" dirty="0"/>
              <a:t>le web, bien </a:t>
            </a:r>
            <a:r>
              <a:rPr lang="fr-FR" sz="2800" b="1" i="1" dirty="0" smtClean="0"/>
              <a:t>réels</a:t>
            </a:r>
            <a:r>
              <a:rPr lang="fr-FR" sz="2800" b="1" dirty="0" smtClean="0"/>
              <a:t> et connectés en permanence. </a:t>
            </a:r>
          </a:p>
          <a:p>
            <a:r>
              <a:rPr lang="fr-FR" sz="2800" b="1" dirty="0" smtClean="0"/>
              <a:t>Ils souhaitent :</a:t>
            </a:r>
          </a:p>
          <a:p>
            <a:pPr lvl="2">
              <a:buFont typeface="Wingdings" pitchFamily="2" charset="2"/>
              <a:buChar char="Ø"/>
            </a:pPr>
            <a:r>
              <a:rPr lang="fr-FR" sz="2800" dirty="0" smtClean="0"/>
              <a:t>Obtenir </a:t>
            </a:r>
            <a:r>
              <a:rPr lang="fr-FR" sz="2800" dirty="0"/>
              <a:t>des informations, des contenus </a:t>
            </a:r>
            <a:r>
              <a:rPr lang="fr-FR" sz="2800" dirty="0" smtClean="0"/>
              <a:t>culturels pour choisir, « un jour », une destination</a:t>
            </a:r>
            <a:endParaRPr lang="fr-FR" sz="2800" dirty="0"/>
          </a:p>
          <a:p>
            <a:pPr lvl="2">
              <a:buFont typeface="Wingdings" pitchFamily="2" charset="2"/>
              <a:buChar char="Ø"/>
            </a:pPr>
            <a:r>
              <a:rPr lang="fr-FR" sz="2800" dirty="0" smtClean="0"/>
              <a:t>Echanger</a:t>
            </a:r>
            <a:r>
              <a:rPr lang="fr-FR" sz="2800" dirty="0"/>
              <a:t>, jouer, se </a:t>
            </a:r>
            <a:r>
              <a:rPr lang="fr-FR" sz="2800" dirty="0" smtClean="0"/>
              <a:t>distraire ou apprendre (MOOCS)</a:t>
            </a:r>
            <a:endParaRPr lang="fr-FR" sz="2800" dirty="0"/>
          </a:p>
          <a:p>
            <a:pPr lvl="2">
              <a:buFont typeface="Wingdings" pitchFamily="2" charset="2"/>
              <a:buChar char="Ø"/>
            </a:pPr>
            <a:r>
              <a:rPr lang="fr-FR" sz="2800" dirty="0" smtClean="0"/>
              <a:t>Participer ou comparer (</a:t>
            </a:r>
            <a:r>
              <a:rPr lang="fr-FR" sz="2800" i="1" dirty="0" err="1" smtClean="0"/>
              <a:t>TripAdvisor</a:t>
            </a:r>
            <a:r>
              <a:rPr lang="fr-FR" sz="2800" dirty="0" smtClean="0"/>
              <a:t>) commenter et faire connaître (</a:t>
            </a:r>
            <a:r>
              <a:rPr lang="fr-FR" sz="2800" i="1" dirty="0" smtClean="0"/>
              <a:t>Réseaux sociaux</a:t>
            </a:r>
            <a:r>
              <a:rPr lang="fr-FR" sz="2800" dirty="0" smtClean="0"/>
              <a:t>) ce qu’ils aiment</a:t>
            </a:r>
          </a:p>
          <a:p>
            <a:r>
              <a:rPr lang="fr-FR" sz="3000" b="1" dirty="0" smtClean="0"/>
              <a:t>Ces visiteurs en ligne représentent notre Soft Power culturel à l’étranger. </a:t>
            </a:r>
            <a:r>
              <a:rPr lang="fr-FR" sz="2600" i="1" dirty="0" smtClean="0"/>
              <a:t>Exemples : R.U, USA, Amsterdam…</a:t>
            </a:r>
          </a:p>
          <a:p>
            <a:endParaRPr lang="fr-FR" sz="2800" dirty="0">
              <a:solidFill>
                <a:srgbClr val="C00000"/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42285"/>
            <a:ext cx="8229600" cy="1630531"/>
          </a:xfrm>
          <a:prstGeom prst="ellipse">
            <a:avLst/>
          </a:prstGeom>
          <a:solidFill>
            <a:srgbClr val="DA323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fr-FR" sz="3200" dirty="0" smtClean="0"/>
              <a:t>Le Public en ligne!</a:t>
            </a:r>
            <a:br>
              <a:rPr lang="fr-FR" sz="3200" dirty="0" smtClean="0"/>
            </a:br>
            <a:r>
              <a:rPr lang="fr-FR" sz="3200" dirty="0" smtClean="0"/>
              <a:t>Il ne viendra pas mais… </a:t>
            </a:r>
            <a:br>
              <a:rPr lang="fr-FR" sz="3200" dirty="0" smtClean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45012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2 - COMPARER, SE COMPARER : </a:t>
            </a:r>
          </a:p>
          <a:p>
            <a:pPr marL="0" indent="0" algn="ctr">
              <a:buNone/>
            </a:pPr>
            <a:r>
              <a:rPr lang="fr-FR" b="1" dirty="0" smtClean="0"/>
              <a:t>médiation </a:t>
            </a:r>
            <a:r>
              <a:rPr lang="fr-FR" b="1" dirty="0"/>
              <a:t>culturelle et nouveaux comportements des visiteurs interconnectés 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290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3648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1D5711"/>
                </a:solidFill>
              </a:rPr>
              <a:t>2 - Comparer, se comparer : médiation culturelle et nouveaux comportements des visiteurs interconnectés </a:t>
            </a:r>
            <a:endParaRPr lang="fr-FR" sz="3200" b="1" dirty="0">
              <a:solidFill>
                <a:srgbClr val="1D571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80000"/>
              </a:lnSpc>
              <a:spcBef>
                <a:spcPts val="500"/>
              </a:spcBef>
              <a:buClr>
                <a:srgbClr val="C00000"/>
              </a:buClr>
              <a:buNone/>
            </a:pPr>
            <a:r>
              <a:rPr lang="fr-FR" sz="4500" b="1" dirty="0" smtClean="0">
                <a:cs typeface="Times New Roman" pitchFamily="18"/>
              </a:rPr>
              <a:t>Le Numérique : personnalisation des offres culturelles fin du « voyage de masse »! </a:t>
            </a: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Clr>
                <a:srgbClr val="C00000"/>
              </a:buClr>
              <a:buNone/>
            </a:pPr>
            <a:endParaRPr lang="fr-FR" sz="4500" dirty="0" smtClean="0">
              <a:cs typeface="Times New Roman" pitchFamily="18"/>
            </a:endParaRP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Clr>
                <a:srgbClr val="C00000"/>
              </a:buClr>
              <a:buNone/>
            </a:pPr>
            <a:r>
              <a:rPr lang="fr-FR" sz="4500" b="1" dirty="0" smtClean="0">
                <a:solidFill>
                  <a:srgbClr val="FF0000"/>
                </a:solidFill>
                <a:cs typeface="Times New Roman" pitchFamily="18"/>
              </a:rPr>
              <a:t>a)Plus personne ne veut être un touriste! </a:t>
            </a: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Clr>
                <a:srgbClr val="C00000"/>
              </a:buClr>
              <a:buNone/>
            </a:pPr>
            <a:endParaRPr lang="fr-FR" sz="4500" b="1" dirty="0" smtClean="0">
              <a:cs typeface="Times New Roman" pitchFamily="18"/>
            </a:endParaRP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Clr>
                <a:srgbClr val="C00000"/>
              </a:buClr>
              <a:buNone/>
            </a:pPr>
            <a:r>
              <a:rPr lang="fr-FR" sz="4500" b="1" dirty="0" smtClean="0">
                <a:solidFill>
                  <a:srgbClr val="C00000"/>
                </a:solidFill>
                <a:cs typeface="Times New Roman" pitchFamily="18"/>
              </a:rPr>
              <a:t>b) Fin de la visite </a:t>
            </a:r>
            <a:r>
              <a:rPr lang="fr-FR" sz="4500" b="1" i="1" dirty="0" smtClean="0">
                <a:solidFill>
                  <a:srgbClr val="C00000"/>
                </a:solidFill>
                <a:cs typeface="Times New Roman" pitchFamily="18"/>
              </a:rPr>
              <a:t>passive </a:t>
            </a:r>
            <a:r>
              <a:rPr lang="fr-FR" sz="4500" b="1" dirty="0" smtClean="0">
                <a:solidFill>
                  <a:srgbClr val="C00000"/>
                </a:solidFill>
                <a:cs typeface="Times New Roman" pitchFamily="18"/>
              </a:rPr>
              <a:t> : voyager et visiter « </a:t>
            </a:r>
            <a:r>
              <a:rPr lang="fr-FR" sz="4500" b="1" i="1" dirty="0" smtClean="0">
                <a:solidFill>
                  <a:srgbClr val="C00000"/>
                </a:solidFill>
                <a:cs typeface="Times New Roman" pitchFamily="18"/>
              </a:rPr>
              <a:t>Autrement</a:t>
            </a:r>
            <a:r>
              <a:rPr lang="fr-FR" sz="4500" b="1" dirty="0" smtClean="0">
                <a:solidFill>
                  <a:srgbClr val="C00000"/>
                </a:solidFill>
                <a:cs typeface="Times New Roman" pitchFamily="18"/>
              </a:rPr>
              <a:t> »  </a:t>
            </a: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Clr>
                <a:srgbClr val="C00000"/>
              </a:buClr>
              <a:buNone/>
            </a:pPr>
            <a:endParaRPr lang="fr-FR" sz="4500" b="1" dirty="0">
              <a:cs typeface="Times New Roman" pitchFamily="18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00000"/>
              </a:buClr>
              <a:buFontTx/>
              <a:buChar char="-"/>
            </a:pPr>
            <a:r>
              <a:rPr lang="fr-FR" sz="4500" dirty="0" smtClean="0">
                <a:cs typeface="Times New Roman" pitchFamily="18"/>
              </a:rPr>
              <a:t>demande de partage, de convivialité ou de Tourisme Créatif</a:t>
            </a:r>
          </a:p>
          <a:p>
            <a:pPr marL="400050" lvl="1" indent="0">
              <a:lnSpc>
                <a:spcPct val="80000"/>
              </a:lnSpc>
              <a:spcBef>
                <a:spcPts val="500"/>
              </a:spcBef>
              <a:buClr>
                <a:srgbClr val="C00000"/>
              </a:buClr>
              <a:buNone/>
            </a:pPr>
            <a:r>
              <a:rPr lang="fr-FR" sz="4500" dirty="0" smtClean="0">
                <a:cs typeface="Times New Roman" pitchFamily="18"/>
              </a:rPr>
              <a:t> 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00000"/>
              </a:buClr>
              <a:buFontTx/>
              <a:buChar char="-"/>
            </a:pPr>
            <a:r>
              <a:rPr lang="fr-FR" sz="4500" dirty="0" smtClean="0">
                <a:cs typeface="Times New Roman" pitchFamily="18"/>
              </a:rPr>
              <a:t>demande de participation, d’être associé aux propositions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C00000"/>
              </a:buClr>
              <a:buFontTx/>
              <a:buChar char="-"/>
            </a:pPr>
            <a:endParaRPr lang="fr-FR" sz="4500" b="1" dirty="0" smtClean="0">
              <a:cs typeface="Times New Roman" pitchFamily="18"/>
            </a:endParaRPr>
          </a:p>
          <a:p>
            <a:pPr marL="0" lvl="0" indent="0">
              <a:lnSpc>
                <a:spcPct val="80000"/>
              </a:lnSpc>
              <a:spcBef>
                <a:spcPts val="500"/>
              </a:spcBef>
              <a:buClr>
                <a:srgbClr val="C00000"/>
              </a:buClr>
              <a:buNone/>
            </a:pPr>
            <a:r>
              <a:rPr lang="fr-FR" sz="4500" b="1" dirty="0" smtClean="0">
                <a:solidFill>
                  <a:srgbClr val="FF0000"/>
                </a:solidFill>
                <a:cs typeface="Times New Roman" pitchFamily="18"/>
              </a:rPr>
              <a:t>c) Le modèle européen de la « Culture Créative » </a:t>
            </a:r>
            <a:r>
              <a:rPr lang="fr-FR" sz="4500" dirty="0" smtClean="0">
                <a:cs typeface="Times New Roman" pitchFamily="18"/>
              </a:rPr>
              <a:t>redéfinit le périmètre de la Culture</a:t>
            </a:r>
            <a:endParaRPr lang="fr-FR" sz="4500" dirty="0" smtClean="0">
              <a:solidFill>
                <a:srgbClr val="006600"/>
              </a:solidFill>
              <a:cs typeface="Times New Roman" pitchFamily="18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98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D5711"/>
                </a:solidFill>
              </a:rPr>
              <a:t>3 -Personnalisation de l’offre : </a:t>
            </a:r>
            <a:br>
              <a:rPr lang="fr-FR" b="1" dirty="0">
                <a:solidFill>
                  <a:srgbClr val="1D5711"/>
                </a:solidFill>
              </a:rPr>
            </a:br>
            <a:r>
              <a:rPr lang="fr-FR" b="1" dirty="0">
                <a:solidFill>
                  <a:srgbClr val="1D5711"/>
                </a:solidFill>
              </a:rPr>
              <a:t>Personne  ne veut être pris pour un Touriste, mais plutôt VIVRE COMME UN HABITANT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07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1D5711"/>
                </a:solidFill>
              </a:rPr>
              <a:t>3 -Personnalisation de l’offre : </a:t>
            </a:r>
            <a:br>
              <a:rPr lang="fr-FR" sz="3200" b="1" dirty="0" smtClean="0">
                <a:solidFill>
                  <a:srgbClr val="1D5711"/>
                </a:solidFill>
              </a:rPr>
            </a:br>
            <a:r>
              <a:rPr lang="fr-FR" sz="3200" b="1" dirty="0" smtClean="0">
                <a:solidFill>
                  <a:srgbClr val="1D5711"/>
                </a:solidFill>
              </a:rPr>
              <a:t>Personne  ne veut être pris pour un Touriste, mais plutôt VIVRE COMME UN HABITANT</a:t>
            </a:r>
            <a:endParaRPr lang="fr-FR" sz="3200" b="1" dirty="0">
              <a:solidFill>
                <a:srgbClr val="1D5711"/>
              </a:solidFill>
            </a:endParaRPr>
          </a:p>
        </p:txBody>
      </p:sp>
      <p:pic>
        <p:nvPicPr>
          <p:cNvPr id="4" name="Espace réservé du contenu 3" descr="En Bourgogne il n y a pas de touris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8280920" cy="331236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247B-FD3E-499F-9546-DB98ABCF37A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/>
              <a:t>PARTIE 1</a:t>
            </a:r>
            <a:r>
              <a:rPr lang="fr-FR" sz="3600" b="1" dirty="0" smtClean="0">
                <a:solidFill>
                  <a:srgbClr val="FF0000"/>
                </a:solidFill>
              </a:rPr>
              <a:t/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AVANT LA VISITE </a:t>
            </a:r>
            <a:br>
              <a:rPr lang="fr-FR" sz="3600" b="1" dirty="0" smtClean="0">
                <a:solidFill>
                  <a:srgbClr val="FF0000"/>
                </a:solidFill>
              </a:rPr>
            </a:br>
            <a:r>
              <a:rPr lang="fr-FR" sz="3600" b="1" dirty="0" smtClean="0">
                <a:solidFill>
                  <a:srgbClr val="FF0000"/>
                </a:solidFill>
              </a:rPr>
              <a:t>PRÉPARER ET PRODUIRE…</a:t>
            </a:r>
            <a:r>
              <a:rPr lang="fr-FR" sz="3600" b="1" dirty="0"/>
              <a:t/>
            </a:r>
            <a:br>
              <a:rPr lang="fr-FR" sz="3600" b="1" dirty="0"/>
            </a:br>
            <a:endParaRPr lang="fr-FR" sz="3600" b="1" dirty="0">
              <a:solidFill>
                <a:srgbClr val="287D17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Clr>
                <a:srgbClr val="C00000"/>
              </a:buClr>
              <a:buNone/>
            </a:pPr>
            <a:r>
              <a:rPr lang="fr-FR" dirty="0" smtClean="0"/>
              <a:t>1- Les visiteurs interconnectés: qui sont-ils? D’où viennent-ils? Combien seront-ils?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fr-FR" dirty="0" smtClean="0"/>
              <a:t>2- Comparer, se comparer : France, étranger.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fr-FR" dirty="0" smtClean="0"/>
              <a:t>3- La « personnalisation de l’offre »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fr-FR" dirty="0" smtClean="0"/>
              <a:t>4- Décider d’une stratégie pour la médiation culturelle</a:t>
            </a:r>
          </a:p>
        </p:txBody>
      </p:sp>
    </p:spTree>
    <p:extLst>
      <p:ext uri="{BB962C8B-B14F-4D97-AF65-F5344CB8AC3E}">
        <p14:creationId xmlns:p14="http://schemas.microsoft.com/office/powerpoint/2010/main" val="3300895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PPT BILBAO\PPT Bilbao\Be a Tourist in your own 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104456"/>
          </a:xfrm>
          <a:prstGeom prst="rect">
            <a:avLst/>
          </a:prstGeom>
          <a:noFill/>
        </p:spPr>
      </p:pic>
      <p:pic>
        <p:nvPicPr>
          <p:cNvPr id="3" name="Picture 2" descr="E:\PPT BILBAO\PPT Bilbao\Be a Tourist in your own 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93168"/>
            <a:ext cx="9144000" cy="410445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Touristes et habitants : mêmes propositions?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algn="ctr"/>
            <a:r>
              <a:rPr lang="fr-FR" dirty="0" smtClean="0"/>
              <a:t>Les </a:t>
            </a:r>
            <a:r>
              <a:rPr lang="fr-FR" dirty="0" err="1" smtClean="0"/>
              <a:t>Greaters</a:t>
            </a:r>
            <a:r>
              <a:rPr lang="fr-FR" dirty="0" smtClean="0"/>
              <a:t> de Lansing (Michigan, USA)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banniereLOGO-v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88640"/>
            <a:ext cx="5832648" cy="151216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CE8-8926-466A-B647-0C153CE4AB3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27584" y="2742671"/>
            <a:ext cx="79208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58585A"/>
                </a:solidFill>
                <a:latin typeface="Monda"/>
              </a:rPr>
              <a:t>Visiter « autrement » avec les habitants, et en très petits groupes: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1" dirty="0" smtClean="0">
                <a:solidFill>
                  <a:srgbClr val="58585A"/>
                </a:solidFill>
                <a:latin typeface="Monda"/>
              </a:rPr>
              <a:t>Les </a:t>
            </a:r>
            <a:r>
              <a:rPr lang="fr-FR" sz="2800" i="1" dirty="0">
                <a:solidFill>
                  <a:srgbClr val="58585A"/>
                </a:solidFill>
                <a:latin typeface="Monda"/>
              </a:rPr>
              <a:t>réseaux de </a:t>
            </a:r>
            <a:r>
              <a:rPr lang="fr-FR" sz="2800" i="1" dirty="0" err="1">
                <a:solidFill>
                  <a:srgbClr val="58585A"/>
                </a:solidFill>
                <a:latin typeface="Monda"/>
              </a:rPr>
              <a:t>Greeters</a:t>
            </a:r>
            <a:r>
              <a:rPr lang="fr-FR" sz="2800" i="1" dirty="0">
                <a:solidFill>
                  <a:srgbClr val="58585A"/>
                </a:solidFill>
                <a:latin typeface="Monda"/>
              </a:rPr>
              <a:t> </a:t>
            </a:r>
            <a:r>
              <a:rPr lang="fr-FR" sz="2800" i="1" dirty="0" smtClean="0">
                <a:solidFill>
                  <a:srgbClr val="58585A"/>
                </a:solidFill>
                <a:latin typeface="Monda"/>
              </a:rPr>
              <a:t>participent </a:t>
            </a:r>
            <a:r>
              <a:rPr lang="fr-FR" sz="2800" i="1" dirty="0">
                <a:solidFill>
                  <a:srgbClr val="58585A"/>
                </a:solidFill>
                <a:latin typeface="Monda"/>
              </a:rPr>
              <a:t>à l’enrichissement culturel et économique des communautés </a:t>
            </a:r>
            <a:r>
              <a:rPr lang="fr-FR" sz="2800" i="1" dirty="0" smtClean="0">
                <a:solidFill>
                  <a:srgbClr val="58585A"/>
                </a:solidFill>
                <a:latin typeface="Monda"/>
              </a:rPr>
              <a:t>locales</a:t>
            </a:r>
            <a:endParaRPr lang="fr-FR" sz="2800" i="1" dirty="0">
              <a:solidFill>
                <a:srgbClr val="58585A"/>
              </a:solidFill>
              <a:latin typeface="Mond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i="1" dirty="0">
                <a:solidFill>
                  <a:srgbClr val="58585A"/>
                </a:solidFill>
                <a:latin typeface="Monda"/>
              </a:rPr>
              <a:t>Les réseaux de </a:t>
            </a:r>
            <a:r>
              <a:rPr lang="fr-FR" sz="2800" i="1" dirty="0" err="1">
                <a:solidFill>
                  <a:srgbClr val="58585A"/>
                </a:solidFill>
                <a:latin typeface="Monda"/>
              </a:rPr>
              <a:t>Greeters</a:t>
            </a:r>
            <a:r>
              <a:rPr lang="fr-FR" sz="2800" i="1" dirty="0">
                <a:solidFill>
                  <a:srgbClr val="58585A"/>
                </a:solidFill>
                <a:latin typeface="Monda"/>
              </a:rPr>
              <a:t> favorisent l’enrichissement mutuel et les échanges culturels</a:t>
            </a:r>
            <a:r>
              <a:rPr lang="fr-FR" sz="2800" i="1" dirty="0" smtClean="0">
                <a:solidFill>
                  <a:srgbClr val="58585A"/>
                </a:solidFill>
                <a:latin typeface="Monda"/>
              </a:rPr>
              <a:t>. </a:t>
            </a:r>
            <a:r>
              <a:rPr lang="fr-FR" sz="2400" i="1" dirty="0" smtClean="0">
                <a:solidFill>
                  <a:srgbClr val="58585A"/>
                </a:solidFill>
                <a:latin typeface="Monda"/>
              </a:rPr>
              <a:t>»(</a:t>
            </a:r>
            <a:r>
              <a:rPr lang="fr-FR" sz="1600" i="1" dirty="0" smtClean="0">
                <a:solidFill>
                  <a:srgbClr val="58585A"/>
                </a:solidFill>
                <a:latin typeface="Monda"/>
              </a:rPr>
              <a:t>Charte des </a:t>
            </a:r>
            <a:r>
              <a:rPr lang="fr-FR" sz="1600" i="1" dirty="0" err="1" smtClean="0">
                <a:solidFill>
                  <a:srgbClr val="58585A"/>
                </a:solidFill>
                <a:latin typeface="Monda"/>
              </a:rPr>
              <a:t>Greeters</a:t>
            </a:r>
            <a:r>
              <a:rPr lang="fr-FR" sz="1600" i="1" dirty="0" smtClean="0">
                <a:solidFill>
                  <a:srgbClr val="58585A"/>
                </a:solidFill>
                <a:latin typeface="Monda"/>
              </a:rPr>
              <a:t>, </a:t>
            </a:r>
            <a:r>
              <a:rPr lang="fr-FR" sz="1600" i="1" dirty="0" err="1" smtClean="0">
                <a:solidFill>
                  <a:srgbClr val="58585A"/>
                </a:solidFill>
                <a:latin typeface="Monda"/>
              </a:rPr>
              <a:t>extraits.Voir</a:t>
            </a:r>
            <a:r>
              <a:rPr lang="fr-FR" sz="1600" i="1" dirty="0" smtClean="0">
                <a:solidFill>
                  <a:srgbClr val="58585A"/>
                </a:solidFill>
                <a:latin typeface="Monda"/>
              </a:rPr>
              <a:t> d’autres expériences avec </a:t>
            </a:r>
            <a:r>
              <a:rPr lang="fr-FR" sz="1600" i="1" dirty="0" err="1" smtClean="0"/>
              <a:t>Vayable</a:t>
            </a:r>
            <a:r>
              <a:rPr lang="fr-FR" sz="1600" i="1" dirty="0"/>
              <a:t>, Good Spot, Bienvenue chez Nous, etc</a:t>
            </a:r>
            <a:r>
              <a:rPr lang="fr-FR" sz="1600" i="1" dirty="0" smtClean="0"/>
              <a:t>.</a:t>
            </a:r>
            <a:r>
              <a:rPr lang="fr-FR" sz="2400" dirty="0" smtClean="0"/>
              <a:t>)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0" i="1" dirty="0">
              <a:solidFill>
                <a:srgbClr val="58585A"/>
              </a:solidFill>
              <a:effectLst/>
              <a:latin typeface="Monda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91774"/>
            <a:ext cx="1656184" cy="16766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PPT BILBAO\PPT Bilbao\panierculture2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779912" cy="2952328"/>
          </a:xfrm>
          <a:prstGeom prst="rect">
            <a:avLst/>
          </a:prstGeom>
          <a:noFill/>
        </p:spPr>
      </p:pic>
      <p:pic>
        <p:nvPicPr>
          <p:cNvPr id="40963" name="Picture 3" descr="E:\PPT BILBAO\PPT Bilbao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3635896" cy="3026271"/>
          </a:xfrm>
          <a:prstGeom prst="rect">
            <a:avLst/>
          </a:prstGeom>
          <a:noFill/>
        </p:spPr>
      </p:pic>
      <p:pic>
        <p:nvPicPr>
          <p:cNvPr id="40964" name="Picture 4" descr="E:\PPT BILBAO\PPT Bilbao\264854_403111623107039_1821475409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221088"/>
            <a:ext cx="5220072" cy="237626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427984" y="980728"/>
            <a:ext cx="3456384" cy="255454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185738"/>
            <a:r>
              <a:rPr lang="fr-FR" sz="3200" dirty="0" smtClean="0">
                <a:solidFill>
                  <a:schemeClr val="bg1"/>
                </a:solidFill>
              </a:rPr>
              <a:t>Nantes, la Baule,    Lyon, Paris, Lille…</a:t>
            </a:r>
          </a:p>
          <a:p>
            <a:pPr marL="185738"/>
            <a:r>
              <a:rPr lang="fr-FR" sz="3200" b="1" dirty="0" smtClean="0">
                <a:solidFill>
                  <a:schemeClr val="bg1"/>
                </a:solidFill>
              </a:rPr>
              <a:t>Trois activités à partager avec les touristes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006600"/>
                </a:solidFill>
                <a:sym typeface="Wingdings" pitchFamily="2" charset="2"/>
              </a:rPr>
              <a:t>Un peu d’histoire…</a:t>
            </a:r>
            <a:br>
              <a:rPr lang="fr-FR" sz="3200" b="1" dirty="0" smtClean="0">
                <a:solidFill>
                  <a:srgbClr val="006600"/>
                </a:solidFill>
                <a:sym typeface="Wingdings" pitchFamily="2" charset="2"/>
              </a:rPr>
            </a:br>
            <a:r>
              <a:rPr lang="fr-FR" sz="3100" b="1" i="1" dirty="0" smtClean="0">
                <a:solidFill>
                  <a:srgbClr val="006600"/>
                </a:solidFill>
                <a:sym typeface="Wingdings" pitchFamily="2" charset="2"/>
              </a:rPr>
              <a:t>« Participer, être associé, la </a:t>
            </a:r>
            <a:r>
              <a:rPr lang="fr-FR" sz="3100" b="1" i="1" dirty="0" err="1" smtClean="0">
                <a:solidFill>
                  <a:srgbClr val="006600"/>
                </a:solidFill>
                <a:sym typeface="Wingdings" pitchFamily="2" charset="2"/>
              </a:rPr>
              <a:t>co</a:t>
            </a:r>
            <a:r>
              <a:rPr lang="fr-FR" sz="3100" b="1" i="1" dirty="0" smtClean="0">
                <a:solidFill>
                  <a:srgbClr val="006600"/>
                </a:solidFill>
                <a:sym typeface="Wingdings" pitchFamily="2" charset="2"/>
              </a:rPr>
              <a:t>-création des contenus pour le séjour et la visite! »</a:t>
            </a:r>
            <a:endParaRPr lang="fr-FR" sz="3100" b="1" i="1" dirty="0">
              <a:solidFill>
                <a:srgbClr val="006600"/>
              </a:solidFill>
              <a:sym typeface="Wingdings" pitchFamily="2" charset="2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Le rôle de Maxwell Anderson et  de Nina Simon</a:t>
            </a:r>
          </a:p>
          <a:p>
            <a:r>
              <a:rPr lang="fr-FR" sz="2800" b="1" dirty="0" smtClean="0">
                <a:solidFill>
                  <a:srgbClr val="FF6600"/>
                </a:solidFill>
              </a:rPr>
              <a:t>Musée des Droits de l’Homme de Winnipeg </a:t>
            </a:r>
            <a:r>
              <a:rPr lang="fr-FR" sz="2800" dirty="0" smtClean="0"/>
              <a:t>(2007) : « Nous ne ferons pas ce musée sans vous! »</a:t>
            </a:r>
          </a:p>
          <a:p>
            <a:r>
              <a:rPr lang="fr-FR" sz="2800" b="1" dirty="0" smtClean="0">
                <a:solidFill>
                  <a:srgbClr val="215D35"/>
                </a:solidFill>
              </a:rPr>
              <a:t>Les deux premières expositions du Victoria and Albert Museum (2000) : Le mariage et Les tatouages. </a:t>
            </a:r>
          </a:p>
          <a:p>
            <a:r>
              <a:rPr lang="fr-FR" sz="2800" b="1" dirty="0" smtClean="0"/>
              <a:t>Aujourd’hui : les </a:t>
            </a:r>
            <a:r>
              <a:rPr lang="fr-FR" sz="2800" b="1" dirty="0" err="1" smtClean="0"/>
              <a:t>Makers</a:t>
            </a:r>
            <a:r>
              <a:rPr lang="fr-FR" sz="2800" b="1" dirty="0" smtClean="0"/>
              <a:t>, les </a:t>
            </a:r>
            <a:r>
              <a:rPr lang="fr-FR" sz="2800" b="1" dirty="0" err="1" smtClean="0"/>
              <a:t>Museomix</a:t>
            </a:r>
            <a:r>
              <a:rPr lang="fr-FR" sz="2800" b="1" dirty="0" smtClean="0"/>
              <a:t> et les </a:t>
            </a:r>
            <a:r>
              <a:rPr lang="fr-FR" sz="2800" b="1" dirty="0" err="1" smtClean="0"/>
              <a:t>Labs</a:t>
            </a:r>
            <a:endParaRPr lang="fr-FR" sz="2800" b="1" dirty="0" smtClean="0"/>
          </a:p>
          <a:p>
            <a:pPr marL="0" indent="0">
              <a:buNone/>
            </a:pP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DAFA2-1D46-48D9-82D0-B29BEA5EF08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042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2880320" cy="30963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32275"/>
            <a:ext cx="4283968" cy="2132856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59024" y="548680"/>
            <a:ext cx="7984976" cy="122413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John Scott, World </a:t>
            </a:r>
            <a:r>
              <a:rPr lang="en-US" sz="3200" dirty="0"/>
              <a:t>Heritage Site Co-</a:t>
            </a:r>
            <a:r>
              <a:rPr lang="en-US" sz="3200" dirty="0" err="1"/>
              <a:t>ordinator</a:t>
            </a:r>
            <a:r>
              <a:rPr lang="en-US" sz="3200" dirty="0"/>
              <a:t>. </a:t>
            </a:r>
            <a:br>
              <a:rPr lang="en-US" sz="3200" dirty="0"/>
            </a:br>
            <a:r>
              <a:rPr lang="en-US" sz="3200" dirty="0" smtClean="0"/>
              <a:t>“</a:t>
            </a:r>
            <a:r>
              <a:rPr lang="en-US" sz="2800" i="1" dirty="0" err="1" smtClean="0"/>
              <a:t>Prenez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rendez-vous</a:t>
            </a:r>
            <a:r>
              <a:rPr lang="en-US" sz="2800" i="1" dirty="0" smtClean="0"/>
              <a:t> avec John Scott pour savoir </a:t>
            </a:r>
            <a:r>
              <a:rPr lang="en-US" sz="2800" i="1" dirty="0" err="1" smtClean="0"/>
              <a:t>ce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qu’il</a:t>
            </a:r>
            <a:r>
              <a:rPr lang="en-US" sz="2800" i="1" dirty="0" smtClean="0"/>
              <a:t> fait et pour </a:t>
            </a:r>
            <a:r>
              <a:rPr lang="en-US" sz="2800" i="1" dirty="0" err="1" smtClean="0"/>
              <a:t>prendre</a:t>
            </a:r>
            <a:r>
              <a:rPr lang="en-US" sz="2800" i="1" dirty="0" smtClean="0"/>
              <a:t> des </a:t>
            </a:r>
            <a:r>
              <a:rPr lang="en-US" sz="2800" i="1" dirty="0" err="1" smtClean="0"/>
              <a:t>nouvelles</a:t>
            </a:r>
            <a:r>
              <a:rPr lang="en-US" sz="2800" i="1" dirty="0" smtClean="0"/>
              <a:t> du Mur!”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48986"/>
            <a:ext cx="3977640" cy="2567940"/>
          </a:xfrm>
        </p:spPr>
      </p:pic>
    </p:spTree>
    <p:extLst>
      <p:ext uri="{BB962C8B-B14F-4D97-AF65-F5344CB8AC3E}">
        <p14:creationId xmlns:p14="http://schemas.microsoft.com/office/powerpoint/2010/main" val="2656710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Italie, Royaume-Uni, Allemagne : stratégies qui mixent Hébergement/Patrimoine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373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Pour le patrimoine de l’espace rural, ces pays pensent « </a:t>
            </a:r>
            <a:r>
              <a:rPr lang="fr-FR" sz="2800" i="1" dirty="0" smtClean="0"/>
              <a:t>séjour</a:t>
            </a:r>
            <a:r>
              <a:rPr lang="fr-FR" sz="2800" dirty="0" smtClean="0"/>
              <a:t>  » plus que « </a:t>
            </a:r>
            <a:r>
              <a:rPr lang="fr-FR" sz="2800" i="1" dirty="0" smtClean="0"/>
              <a:t>visite </a:t>
            </a:r>
            <a:r>
              <a:rPr lang="fr-FR" sz="2800" dirty="0" smtClean="0"/>
              <a:t>» pour leur médiation culturelle.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dirty="0" err="1" smtClean="0"/>
              <a:t>Alberghi</a:t>
            </a:r>
            <a:r>
              <a:rPr lang="fr-FR" sz="2800" dirty="0" smtClean="0"/>
              <a:t> </a:t>
            </a:r>
            <a:r>
              <a:rPr lang="fr-FR" sz="2800" dirty="0" err="1" smtClean="0"/>
              <a:t>Diffusi</a:t>
            </a:r>
            <a:r>
              <a:rPr lang="fr-FR" sz="2800" dirty="0" smtClean="0"/>
              <a:t> (Italie)</a:t>
            </a:r>
          </a:p>
          <a:p>
            <a:r>
              <a:rPr lang="fr-FR" sz="2800" dirty="0" err="1" smtClean="0"/>
              <a:t>Thime</a:t>
            </a:r>
            <a:r>
              <a:rPr lang="fr-FR" sz="2800" dirty="0" smtClean="0"/>
              <a:t> (</a:t>
            </a:r>
            <a:r>
              <a:rPr lang="fr-FR" sz="2800" dirty="0" err="1" smtClean="0"/>
              <a:t>R.U,Goucester</a:t>
            </a:r>
            <a:r>
              <a:rPr lang="fr-FR" sz="2800" dirty="0" smtClean="0"/>
              <a:t>)                        </a:t>
            </a:r>
          </a:p>
          <a:p>
            <a:r>
              <a:rPr lang="fr-FR" sz="2800" dirty="0" err="1" smtClean="0"/>
              <a:t>Delicious</a:t>
            </a:r>
            <a:r>
              <a:rPr lang="fr-FR" sz="2800" dirty="0" smtClean="0"/>
              <a:t> (Yorkshire)</a:t>
            </a:r>
          </a:p>
          <a:p>
            <a:r>
              <a:rPr lang="fr-FR" sz="2800" dirty="0" err="1" smtClean="0"/>
              <a:t>Landisichter</a:t>
            </a:r>
            <a:r>
              <a:rPr lang="fr-FR" sz="2800" dirty="0" smtClean="0"/>
              <a:t> (Allemagne)</a:t>
            </a:r>
          </a:p>
          <a:p>
            <a:endParaRPr lang="fr-FR" sz="2800" dirty="0" smtClean="0"/>
          </a:p>
          <a:p>
            <a:pPr marL="0" indent="0">
              <a:buNone/>
            </a:pPr>
            <a:r>
              <a:rPr lang="fr-FR" sz="2000" i="1" dirty="0" smtClean="0"/>
              <a:t>ATOUT France :Tourisme à la Campagne </a:t>
            </a:r>
          </a:p>
          <a:p>
            <a:pPr marL="0" indent="0">
              <a:buNone/>
            </a:pPr>
            <a:r>
              <a:rPr lang="fr-FR" sz="2000" i="1" dirty="0" smtClean="0"/>
              <a:t>et innovation- 2015. </a:t>
            </a:r>
            <a:endParaRPr lang="fr-FR" sz="20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36912"/>
            <a:ext cx="3573785" cy="390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6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287D17"/>
                </a:solidFill>
              </a:rPr>
              <a:t>LE TOURISME CRÉATIF </a:t>
            </a:r>
            <a:endParaRPr lang="fr-FR" sz="3600" b="1" dirty="0">
              <a:solidFill>
                <a:srgbClr val="287D17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Échanger « localement »  </a:t>
            </a:r>
            <a:r>
              <a:rPr lang="fr-FR" dirty="0"/>
              <a:t>avec </a:t>
            </a:r>
            <a:r>
              <a:rPr lang="fr-FR" dirty="0" smtClean="0"/>
              <a:t>habitants </a:t>
            </a:r>
            <a:r>
              <a:rPr lang="fr-FR" dirty="0"/>
              <a:t> : </a:t>
            </a:r>
            <a:r>
              <a:rPr lang="fr-FR" dirty="0" smtClean="0"/>
              <a:t>artistes</a:t>
            </a:r>
            <a:r>
              <a:rPr lang="fr-FR" dirty="0"/>
              <a:t>, artisans, commerçants, </a:t>
            </a:r>
            <a:r>
              <a:rPr lang="fr-FR" dirty="0" smtClean="0"/>
              <a:t>étudiants… </a:t>
            </a:r>
          </a:p>
          <a:p>
            <a:r>
              <a:rPr lang="fr-FR" dirty="0"/>
              <a:t>R</a:t>
            </a:r>
            <a:r>
              <a:rPr lang="fr-FR" dirty="0" smtClean="0"/>
              <a:t>echerche </a:t>
            </a:r>
            <a:r>
              <a:rPr lang="fr-FR" dirty="0"/>
              <a:t>d’expériences </a:t>
            </a:r>
            <a:r>
              <a:rPr lang="fr-FR" dirty="0" smtClean="0"/>
              <a:t>personnelles, de moments forts, d’émotion </a:t>
            </a:r>
          </a:p>
          <a:p>
            <a:r>
              <a:rPr lang="fr-FR" dirty="0" smtClean="0"/>
              <a:t>Ateliers </a:t>
            </a:r>
            <a:r>
              <a:rPr lang="fr-FR" dirty="0"/>
              <a:t>de </a:t>
            </a:r>
            <a:r>
              <a:rPr lang="fr-FR" dirty="0" smtClean="0"/>
              <a:t>cuisine locale, </a:t>
            </a:r>
            <a:r>
              <a:rPr lang="fr-FR" dirty="0"/>
              <a:t>stages de photographie, cours de </a:t>
            </a:r>
            <a:r>
              <a:rPr lang="fr-FR" dirty="0" smtClean="0"/>
              <a:t>danse ou de dessin,  </a:t>
            </a:r>
            <a:r>
              <a:rPr lang="fr-FR" dirty="0"/>
              <a:t>ateliers d’art </a:t>
            </a:r>
            <a:r>
              <a:rPr lang="fr-FR" dirty="0" smtClean="0"/>
              <a:t>numérique…</a:t>
            </a:r>
          </a:p>
          <a:p>
            <a:r>
              <a:rPr lang="fr-FR" dirty="0" smtClean="0"/>
              <a:t>Appel et valorisation des « </a:t>
            </a:r>
            <a:r>
              <a:rPr lang="fr-FR" i="1" dirty="0" smtClean="0"/>
              <a:t>compétences </a:t>
            </a:r>
            <a:r>
              <a:rPr lang="fr-FR" i="1" dirty="0"/>
              <a:t>immatérielles et </a:t>
            </a:r>
            <a:r>
              <a:rPr lang="fr-FR" i="1" dirty="0" smtClean="0"/>
              <a:t>des actifs intellectuels </a:t>
            </a:r>
            <a:r>
              <a:rPr lang="fr-FR" dirty="0" smtClean="0"/>
              <a:t>» </a:t>
            </a:r>
            <a:r>
              <a:rPr lang="fr-FR" sz="1700" i="1" dirty="0" smtClean="0"/>
              <a:t>(OCDE) </a:t>
            </a:r>
            <a:endParaRPr lang="fr-FR" sz="1700" i="1" dirty="0"/>
          </a:p>
        </p:txBody>
      </p:sp>
    </p:spTree>
    <p:extLst>
      <p:ext uri="{BB962C8B-B14F-4D97-AF65-F5344CB8AC3E}">
        <p14:creationId xmlns:p14="http://schemas.microsoft.com/office/powerpoint/2010/main" val="2989489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www.creativetourismnetwork.org</a:t>
            </a:r>
            <a:r>
              <a:rPr lang="fr-FR" dirty="0"/>
              <a:t>/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0" y="1469177"/>
            <a:ext cx="1594520" cy="144016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7638"/>
            <a:ext cx="5524979" cy="24530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0" y="3280122"/>
            <a:ext cx="2867025" cy="2047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0" y="5327997"/>
            <a:ext cx="5296359" cy="13793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4115489"/>
            <a:ext cx="3384376" cy="25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35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Europe : la </a:t>
            </a:r>
            <a:r>
              <a:rPr lang="fr-FR" sz="3600" i="1" dirty="0" smtClean="0"/>
              <a:t>Culture Créative </a:t>
            </a:r>
            <a:r>
              <a:rPr lang="fr-FR" sz="3600" dirty="0" smtClean="0"/>
              <a:t>élargit le périmètre en décloisonnant les « </a:t>
            </a:r>
            <a:r>
              <a:rPr lang="fr-FR" sz="3600" dirty="0"/>
              <a:t>d</a:t>
            </a:r>
            <a:r>
              <a:rPr lang="fr-FR" sz="3600" dirty="0" smtClean="0"/>
              <a:t>omaines » de la culture</a:t>
            </a:r>
            <a:endParaRPr lang="fr-FR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748464" cy="5271392"/>
          </a:xfrm>
        </p:spPr>
      </p:pic>
    </p:spTree>
    <p:extLst>
      <p:ext uri="{BB962C8B-B14F-4D97-AF65-F5344CB8AC3E}">
        <p14:creationId xmlns:p14="http://schemas.microsoft.com/office/powerpoint/2010/main" val="2885497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4- DÉCIDER D’UNE STRATÉGIE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POUR LA MÉDIATION CULTURELLE 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44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C00000"/>
                </a:solidFill>
              </a:rPr>
              <a:t>1- LES VISITEURS INTERCONNECTÉS: </a:t>
            </a:r>
          </a:p>
          <a:p>
            <a:pPr marL="0" indent="0" algn="ctr">
              <a:buNone/>
            </a:pPr>
            <a:r>
              <a:rPr lang="fr-FR" sz="2800" dirty="0" smtClean="0"/>
              <a:t>qui </a:t>
            </a:r>
            <a:r>
              <a:rPr lang="fr-FR" sz="2800" dirty="0"/>
              <a:t>sont-ils? D’où viennent-ils? Combien seront-ils?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815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Pour choisir une stratégie de médiation culturelle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b="1" dirty="0" smtClean="0"/>
              <a:t>L’avant-visite est devenue le moment important (Concurrence…). Partir de vos atouts et « choisir » à qui vous voulez les proposer : 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Choisir vos visiteurs : </a:t>
            </a:r>
            <a:r>
              <a:rPr lang="fr-FR" sz="2800" dirty="0" smtClean="0"/>
              <a:t>ceux de la proximité, mais aussi les visiteurs français ou étrangers. Et les visiteurs en ligne. 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Vous rapprocher des stratégies déjà élaborées par les partenaires des territoires villes/CDT/CRT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Adapter les actions aux comportements </a:t>
            </a:r>
            <a:r>
              <a:rPr lang="fr-FR" sz="2800" dirty="0" smtClean="0"/>
              <a:t>des visiteurs, et à leur confort</a:t>
            </a:r>
            <a:r>
              <a:rPr lang="fr-FR" sz="2800" i="1" dirty="0"/>
              <a:t> </a:t>
            </a:r>
            <a:r>
              <a:rPr lang="fr-FR" sz="2800" dirty="0" smtClean="0"/>
              <a:t>de visite </a:t>
            </a:r>
            <a:r>
              <a:rPr lang="fr-FR" sz="2800" i="1" dirty="0" smtClean="0"/>
              <a:t>( Langues étrangères et aides à la visite) </a:t>
            </a:r>
          </a:p>
          <a:p>
            <a:r>
              <a:rPr lang="fr-FR" sz="2800" dirty="0" smtClean="0">
                <a:solidFill>
                  <a:srgbClr val="FF0000"/>
                </a:solidFill>
              </a:rPr>
              <a:t>Le public en ligne : </a:t>
            </a:r>
            <a:r>
              <a:rPr lang="fr-FR" sz="2800" dirty="0" smtClean="0"/>
              <a:t>une action à mettre en œuvre entre les différents acteurs ?   (</a:t>
            </a:r>
            <a:r>
              <a:rPr lang="fr-FR" sz="2800" i="1" dirty="0" smtClean="0"/>
              <a:t>Numérisation/Diffusion; cf. BNSA d’Aquitaine</a:t>
            </a:r>
            <a:r>
              <a:rPr lang="fr-FR" sz="2800" dirty="0" smtClean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74314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820472" cy="4525963"/>
          </a:xfrm>
        </p:spPr>
        <p:txBody>
          <a:bodyPr/>
          <a:lstStyle/>
          <a:p>
            <a:pPr lvl="5" algn="r">
              <a:buClr>
                <a:srgbClr val="C00000"/>
              </a:buClr>
              <a:buFont typeface="Symbol" pitchFamily="18" charset="2"/>
              <a:buChar char=""/>
            </a:pPr>
            <a:endParaRPr lang="fr-FR" sz="1200" i="1" dirty="0" smtClean="0">
              <a:solidFill>
                <a:srgbClr val="C00000"/>
              </a:solidFill>
            </a:endParaRPr>
          </a:p>
          <a:p>
            <a:pPr lvl="5" algn="r">
              <a:buClr>
                <a:srgbClr val="C00000"/>
              </a:buClr>
              <a:buNone/>
            </a:pPr>
            <a:r>
              <a:rPr lang="fr-FR" sz="3200" i="1" dirty="0" smtClean="0">
                <a:solidFill>
                  <a:srgbClr val="C00000"/>
                </a:solidFill>
              </a:rPr>
              <a:t>MERCI DE VOTRE ATTENTION!</a:t>
            </a:r>
          </a:p>
          <a:p>
            <a:pPr lvl="5" algn="r">
              <a:buClr>
                <a:srgbClr val="C00000"/>
              </a:buClr>
              <a:buNone/>
            </a:pPr>
            <a:endParaRPr lang="fr-FR" sz="3200" i="1" dirty="0" smtClean="0">
              <a:solidFill>
                <a:srgbClr val="C00000"/>
              </a:solidFill>
            </a:endParaRPr>
          </a:p>
          <a:p>
            <a:pPr lvl="5" algn="r">
              <a:buClr>
                <a:srgbClr val="C00000"/>
              </a:buClr>
              <a:buNone/>
            </a:pPr>
            <a:endParaRPr lang="fr-FR" sz="1200" i="1" dirty="0" smtClean="0">
              <a:solidFill>
                <a:srgbClr val="C00000"/>
              </a:solidFill>
            </a:endParaRPr>
          </a:p>
          <a:p>
            <a:pPr algn="ctr">
              <a:buClr>
                <a:srgbClr val="C00000"/>
              </a:buClr>
            </a:pPr>
            <a:r>
              <a:rPr lang="fr-FR" dirty="0" smtClean="0"/>
              <a:t>Site et Blog du Nouveau Tourisme Culturel </a:t>
            </a:r>
          </a:p>
          <a:p>
            <a:pPr algn="ctr">
              <a:buNone/>
            </a:pPr>
            <a:r>
              <a:rPr lang="fr-FR" dirty="0" smtClean="0">
                <a:solidFill>
                  <a:srgbClr val="287D17"/>
                </a:solidFill>
              </a:rPr>
              <a:t>www.nouveautourismeculturel.com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527-9115-4BF3-9CB4-2DEBD4FF18F1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5" name="Image 4" descr="logo mars reli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157192"/>
            <a:ext cx="2088232" cy="942650"/>
          </a:xfrm>
          <a:prstGeom prst="rect">
            <a:avLst/>
          </a:prstGeom>
        </p:spPr>
      </p:pic>
      <p:pic>
        <p:nvPicPr>
          <p:cNvPr id="6" name="Image 5" descr="bandeau haut 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667750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valehalle\Desktop\Slides ecoter\5LES 3 TEMPS de la visite++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064896" cy="6858000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C7527-9115-4BF3-9CB4-2DEBD4FF18F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66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rgbClr val="287D17"/>
                </a:solidFill>
              </a:rPr>
              <a:t>AVANT LE SÉJOUR…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 </a:t>
            </a:r>
            <a:r>
              <a:rPr lang="fr-FR" sz="2800" b="1" dirty="0"/>
              <a:t>71%</a:t>
            </a:r>
            <a:r>
              <a:rPr lang="fr-FR" sz="2800" dirty="0"/>
              <a:t> des Français partis ont </a:t>
            </a:r>
            <a:r>
              <a:rPr lang="fr-FR" sz="2800" b="1" dirty="0"/>
              <a:t>consulté Internet</a:t>
            </a:r>
            <a:r>
              <a:rPr lang="fr-FR" sz="2800" dirty="0"/>
              <a:t> pour préparer leurs séjours en 2014, </a:t>
            </a:r>
            <a:r>
              <a:rPr lang="fr-FR" sz="2800" dirty="0" smtClean="0"/>
              <a:t>+9 par rapport à </a:t>
            </a:r>
            <a:r>
              <a:rPr lang="fr-FR" sz="2800" i="1" dirty="0" smtClean="0"/>
              <a:t>2013</a:t>
            </a:r>
            <a:r>
              <a:rPr lang="fr-FR" sz="1700" i="1" dirty="0" smtClean="0"/>
              <a:t>.(Baromètre </a:t>
            </a:r>
            <a:r>
              <a:rPr lang="fr-FR" sz="1700" i="1" dirty="0"/>
              <a:t>2015 du cabinet </a:t>
            </a:r>
            <a:r>
              <a:rPr lang="fr-FR" sz="1700" i="1" u="sng" dirty="0" err="1">
                <a:hlinkClick r:id="rId2" tooltip="News du cabinet d'études Raffour Interactif - L'Echo Touristique"/>
              </a:rPr>
              <a:t>Raffour</a:t>
            </a:r>
            <a:r>
              <a:rPr lang="fr-FR" sz="1700" i="1" u="sng" dirty="0">
                <a:hlinkClick r:id="rId2" tooltip="News du cabinet d'études Raffour Interactif - L'Echo Touristique"/>
              </a:rPr>
              <a:t> Interactif</a:t>
            </a:r>
            <a:r>
              <a:rPr lang="fr-FR" sz="1700" i="1" dirty="0"/>
              <a:t> pour </a:t>
            </a:r>
            <a:r>
              <a:rPr lang="fr-FR" sz="1700" i="1" u="sng" dirty="0" err="1" smtClean="0">
                <a:hlinkClick r:id="rId3" tooltip="Infos sur l'agence de voyages en ligne Opodo - L'Echo Touristique"/>
              </a:rPr>
              <a:t>Opodo</a:t>
            </a:r>
            <a:r>
              <a:rPr lang="fr-FR" sz="1700" i="1" u="sng" dirty="0" smtClean="0"/>
              <a:t>)</a:t>
            </a:r>
          </a:p>
          <a:p>
            <a:endParaRPr lang="fr-FR" sz="2800" b="1" i="1" u="sng" dirty="0"/>
          </a:p>
          <a:p>
            <a:r>
              <a:rPr lang="fr-FR" sz="2800" dirty="0"/>
              <a:t> </a:t>
            </a:r>
            <a:r>
              <a:rPr lang="fr-FR" sz="2800" b="1" dirty="0"/>
              <a:t>Le mobile envahit nos usages </a:t>
            </a:r>
            <a:r>
              <a:rPr lang="fr-FR" sz="2800" dirty="0" smtClean="0"/>
              <a:t>: les </a:t>
            </a:r>
            <a:r>
              <a:rPr lang="fr-FR" sz="2800" dirty="0"/>
              <a:t>professionnels l’ont bien compris, ils sont de plus en plus nombreux à penser </a:t>
            </a:r>
            <a:r>
              <a:rPr lang="fr-FR" sz="2800" i="1" dirty="0"/>
              <a:t>mobile-first</a:t>
            </a:r>
            <a:r>
              <a:rPr lang="fr-FR" sz="2800" dirty="0"/>
              <a:t> dans leur stratégie digitale.</a:t>
            </a:r>
            <a:endParaRPr lang="fr-FR" sz="2800" b="1" i="1" u="sng" dirty="0" smtClean="0"/>
          </a:p>
          <a:p>
            <a:endParaRPr lang="fr-FR" sz="2800" dirty="0"/>
          </a:p>
          <a:p>
            <a:r>
              <a:rPr lang="fr-FR" sz="2800" b="1" dirty="0" smtClean="0"/>
              <a:t>La </a:t>
            </a:r>
            <a:r>
              <a:rPr lang="fr-FR" sz="2800" b="1" dirty="0"/>
              <a:t>« désintermédiation » </a:t>
            </a:r>
            <a:r>
              <a:rPr lang="fr-FR" sz="2800" dirty="0" smtClean="0"/>
              <a:t>: des voyageurs experts, très exigeants, qui construisent leur voyage tous seuls!</a:t>
            </a:r>
            <a:endParaRPr lang="fr-FR" sz="2800" b="1" i="1" dirty="0"/>
          </a:p>
        </p:txBody>
      </p:sp>
    </p:spTree>
    <p:extLst>
      <p:ext uri="{BB962C8B-B14F-4D97-AF65-F5344CB8AC3E}">
        <p14:creationId xmlns:p14="http://schemas.microsoft.com/office/powerpoint/2010/main" val="142299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solidFill>
                  <a:srgbClr val="287D17"/>
                </a:solidFill>
              </a:rPr>
              <a:t>LE NUMÉRIQUE, UN SEUL CHIFFRE!</a:t>
            </a:r>
            <a:endParaRPr lang="fr-FR" sz="3600" b="1" dirty="0">
              <a:solidFill>
                <a:srgbClr val="287D17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7638"/>
            <a:ext cx="7920880" cy="5035698"/>
          </a:xfrm>
        </p:spPr>
      </p:pic>
    </p:spTree>
    <p:extLst>
      <p:ext uri="{BB962C8B-B14F-4D97-AF65-F5344CB8AC3E}">
        <p14:creationId xmlns:p14="http://schemas.microsoft.com/office/powerpoint/2010/main" val="180566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6096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411760" y="332656"/>
            <a:ext cx="466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287D17"/>
                </a:solidFill>
                <a:latin typeface="+mj-lt"/>
                <a:ea typeface="+mj-ea"/>
                <a:cs typeface="+mj-cs"/>
              </a:rPr>
              <a:t>EN SOIXANTE SECONDES…</a:t>
            </a:r>
            <a:endParaRPr lang="fr-FR" sz="3200" b="1" dirty="0">
              <a:solidFill>
                <a:srgbClr val="287D1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72200" y="1484784"/>
            <a:ext cx="2448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400" dirty="0" smtClean="0"/>
              <a:t>20 millions de photos vues sur </a:t>
            </a:r>
            <a:r>
              <a:rPr lang="fr-FR" sz="2400" dirty="0" err="1" smtClean="0"/>
              <a:t>Flikr</a:t>
            </a:r>
            <a:r>
              <a:rPr lang="fr-FR" sz="2400" dirty="0" smtClean="0"/>
              <a:t>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400" dirty="0" smtClean="0"/>
              <a:t>571 nouveaux sites Internet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400" dirty="0" smtClean="0"/>
              <a:t> 72 heures de vidéos sur You Tube,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400" dirty="0" smtClean="0"/>
              <a:t>27 8000 </a:t>
            </a:r>
            <a:r>
              <a:rPr lang="fr-FR" sz="2400" dirty="0" err="1" smtClean="0"/>
              <a:t>tweets</a:t>
            </a:r>
            <a:r>
              <a:rPr lang="fr-FR" sz="2400" dirty="0" smtClean="0"/>
              <a:t>,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400" dirty="0" smtClean="0"/>
              <a:t> 41000 </a:t>
            </a:r>
            <a:r>
              <a:rPr lang="fr-FR" sz="2400" dirty="0" err="1" smtClean="0"/>
              <a:t>posts</a:t>
            </a:r>
            <a:r>
              <a:rPr lang="fr-FR" sz="2400" dirty="0" smtClean="0"/>
              <a:t> sur </a:t>
            </a:r>
            <a:r>
              <a:rPr lang="fr-FR" sz="2400" dirty="0" err="1" smtClean="0"/>
              <a:t>Facebook</a:t>
            </a:r>
            <a:r>
              <a:rPr lang="fr-FR" sz="2400" dirty="0" smtClean="0"/>
              <a:t> par seconde</a:t>
            </a:r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94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6" y="3717032"/>
            <a:ext cx="3059832" cy="4464496"/>
          </a:xfrm>
        </p:spPr>
        <p:txBody>
          <a:bodyPr>
            <a:normAutofit fontScale="90000"/>
          </a:bodyPr>
          <a:lstStyle/>
          <a:p>
            <a:pPr algn="l">
              <a:buClr>
                <a:srgbClr val="287D17"/>
              </a:buClr>
              <a:buFont typeface="Arial" pitchFamily="34" charset="0"/>
              <a:buChar char="•"/>
            </a:pPr>
            <a:r>
              <a:rPr lang="fr-FR" sz="2700" b="1" dirty="0" smtClean="0"/>
              <a:t> Le  public  présent sur les sites  ou les  événements culturels</a:t>
            </a:r>
            <a:br>
              <a:rPr lang="fr-FR" sz="2700" b="1" dirty="0" smtClean="0"/>
            </a:br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 smtClean="0"/>
              <a:t>  C’est un public de proximité, en majorité français.</a:t>
            </a:r>
            <a:br>
              <a:rPr lang="fr-FR" sz="2700" b="1" dirty="0" smtClean="0"/>
            </a:br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0" y="908720"/>
            <a:ext cx="2987824" cy="2880320"/>
          </a:xfrm>
          <a:prstGeom prst="ellipse">
            <a:avLst/>
          </a:prstGeom>
          <a:solidFill>
            <a:srgbClr val="287D17"/>
          </a:solidFill>
          <a:ln>
            <a:solidFill>
              <a:srgbClr val="287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LE PUBLIC ACCUEILLI</a:t>
            </a:r>
            <a:endParaRPr lang="fr-FR" sz="28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 flipV="1">
            <a:off x="7956376" y="2276873"/>
            <a:ext cx="45719" cy="72008"/>
          </a:xfrm>
          <a:prstGeom prst="ellipse">
            <a:avLst/>
          </a:prstGeom>
          <a:solidFill>
            <a:srgbClr val="DA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>
              <a:buNone/>
            </a:pP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3059832" y="1052736"/>
            <a:ext cx="2952328" cy="2736304"/>
          </a:xfrm>
          <a:prstGeom prst="ellipse">
            <a:avLst/>
          </a:prstGeom>
          <a:solidFill>
            <a:srgbClr val="FB5603"/>
          </a:solidFill>
          <a:ln>
            <a:solidFill>
              <a:srgbClr val="FB56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LE PUBLIC POTENTIEL</a:t>
            </a:r>
            <a:endParaRPr lang="fr-FR" sz="2800" b="1" dirty="0"/>
          </a:p>
        </p:txBody>
      </p:sp>
      <p:sp>
        <p:nvSpPr>
          <p:cNvPr id="7" name="Ellipse 6"/>
          <p:cNvSpPr/>
          <p:nvPr/>
        </p:nvSpPr>
        <p:spPr>
          <a:xfrm>
            <a:off x="6047656" y="1052736"/>
            <a:ext cx="3096344" cy="2736304"/>
          </a:xfrm>
          <a:prstGeom prst="ellipse">
            <a:avLst/>
          </a:prstGeom>
          <a:solidFill>
            <a:srgbClr val="DA3232"/>
          </a:solidFill>
          <a:ln>
            <a:solidFill>
              <a:srgbClr val="DA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LE PUBLIC EN LIGNE</a:t>
            </a:r>
            <a:endParaRPr lang="fr-F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83568" y="26064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 smtClean="0">
                <a:solidFill>
                  <a:srgbClr val="006600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Les publics de la culture : trois groupes! </a:t>
            </a:r>
            <a:endParaRPr lang="fr-FR" sz="3200" b="1" dirty="0">
              <a:solidFill>
                <a:srgbClr val="006600"/>
              </a:solidFill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47864" y="3861048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B5603"/>
              </a:buClr>
              <a:buFont typeface="Arial" pitchFamily="34" charset="0"/>
              <a:buChar char="•"/>
            </a:pPr>
            <a:r>
              <a:rPr lang="fr-FR" sz="2400" b="1" dirty="0" smtClean="0"/>
              <a:t> Il faut le chercher, le trouver, lui faire des propositions!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88224" y="3861048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400" b="1" dirty="0" smtClean="0"/>
              <a:t> Celui  du web</a:t>
            </a:r>
            <a:r>
              <a:rPr lang="fr-FR" sz="2400" b="1" dirty="0"/>
              <a:t> </a:t>
            </a:r>
            <a:r>
              <a:rPr lang="fr-FR" sz="2400" b="1" dirty="0" smtClean="0"/>
              <a:t>et de ses usages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fr-FR" sz="2400" b="1" dirty="0" smtClean="0"/>
              <a:t> 2 milliards de personnes, bien réelles.</a:t>
            </a:r>
            <a:endParaRPr lang="fr-FR" sz="2400" b="1" dirty="0"/>
          </a:p>
        </p:txBody>
      </p:sp>
      <p:sp>
        <p:nvSpPr>
          <p:cNvPr id="10" name="Ellipse 9"/>
          <p:cNvSpPr/>
          <p:nvPr/>
        </p:nvSpPr>
        <p:spPr>
          <a:xfrm>
            <a:off x="251520" y="5535240"/>
            <a:ext cx="54000" cy="54000"/>
          </a:xfrm>
          <a:prstGeom prst="ellipse">
            <a:avLst/>
          </a:prstGeom>
          <a:solidFill>
            <a:srgbClr val="287D17"/>
          </a:solidFill>
          <a:ln>
            <a:solidFill>
              <a:srgbClr val="1D57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727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3000" b="1" dirty="0" smtClean="0"/>
              <a:t>Le  public  présent</a:t>
            </a:r>
          </a:p>
          <a:p>
            <a:pPr marL="0" indent="0" algn="ctr">
              <a:buNone/>
            </a:pPr>
            <a:r>
              <a:rPr lang="fr-FR" sz="3000" b="1" dirty="0" smtClean="0"/>
              <a:t>sur les sites  ou les  événements culturels</a:t>
            </a:r>
          </a:p>
          <a:p>
            <a:pPr marL="0" indent="0" algn="ctr">
              <a:buNone/>
            </a:pPr>
            <a:endParaRPr lang="fr-FR" sz="3000" b="1" dirty="0" smtClean="0"/>
          </a:p>
          <a:p>
            <a:r>
              <a:rPr lang="fr-FR" sz="3000" b="1" dirty="0" smtClean="0">
                <a:solidFill>
                  <a:srgbClr val="287D17"/>
                </a:solidFill>
              </a:rPr>
              <a:t>1- Les habitants et le public de proximité </a:t>
            </a:r>
            <a:r>
              <a:rPr lang="fr-FR" sz="3000" dirty="0" smtClean="0"/>
              <a:t>mobilisent 90% </a:t>
            </a:r>
            <a:r>
              <a:rPr lang="fr-FR" sz="3000" dirty="0"/>
              <a:t>des objectifs, mais aussi </a:t>
            </a:r>
            <a:r>
              <a:rPr lang="fr-FR" sz="3000" dirty="0" smtClean="0"/>
              <a:t>des </a:t>
            </a:r>
            <a:r>
              <a:rPr lang="fr-FR" sz="3000" dirty="0"/>
              <a:t>personnels, procédures et financements </a:t>
            </a:r>
            <a:r>
              <a:rPr lang="fr-FR" sz="3000" dirty="0" smtClean="0"/>
              <a:t>de la médiation culturelle.</a:t>
            </a:r>
          </a:p>
          <a:p>
            <a:pPr lvl="1">
              <a:buClr>
                <a:srgbClr val="287D17"/>
              </a:buClr>
              <a:buFont typeface="Wingdings" pitchFamily="2" charset="2"/>
              <a:buChar char="Ø"/>
            </a:pPr>
            <a:r>
              <a:rPr lang="fr-FR" sz="3000" dirty="0" smtClean="0"/>
              <a:t>C’est le public que l’on connait le mieux : </a:t>
            </a:r>
            <a:r>
              <a:rPr lang="fr-FR" sz="3000" i="1" dirty="0" smtClean="0"/>
              <a:t>profil des visiteurs; fans de culture ou réticents ; scolaires, publics « empêchés », associations,  etc… </a:t>
            </a:r>
          </a:p>
          <a:p>
            <a:pPr lvl="1">
              <a:buClr>
                <a:srgbClr val="287D17"/>
              </a:buClr>
              <a:buFont typeface="Wingdings" pitchFamily="2" charset="2"/>
              <a:buChar char="Ø"/>
            </a:pPr>
            <a:r>
              <a:rPr lang="fr-FR" sz="3000" dirty="0" smtClean="0"/>
              <a:t>Ce profil a peu évolué depuis 30 ans (</a:t>
            </a:r>
            <a:r>
              <a:rPr lang="fr-FR" sz="3000" dirty="0" err="1" smtClean="0"/>
              <a:t>Cf.Etudes</a:t>
            </a:r>
            <a:r>
              <a:rPr lang="fr-FR" sz="3000" dirty="0" smtClean="0"/>
              <a:t>).</a:t>
            </a:r>
            <a:endParaRPr lang="fr-FR" sz="26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fr-FR" sz="4000" dirty="0" smtClean="0"/>
              <a:t>LE PUBLIC ACCUEILLI</a:t>
            </a:r>
            <a:br>
              <a:rPr lang="fr-FR" sz="4000" dirty="0" smtClean="0"/>
            </a:br>
            <a:r>
              <a:rPr lang="fr-FR" sz="3100" dirty="0" smtClean="0"/>
              <a:t>Faire la différence (Comportements)…</a:t>
            </a: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39852282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581</Words>
  <Application>Microsoft Office PowerPoint</Application>
  <PresentationFormat>Affichage à l'écran (4:3)</PresentationFormat>
  <Paragraphs>137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Monda</vt:lpstr>
      <vt:lpstr>Symbol</vt:lpstr>
      <vt:lpstr>Times New Roman</vt:lpstr>
      <vt:lpstr>Wingdings</vt:lpstr>
      <vt:lpstr>Thème Office</vt:lpstr>
      <vt:lpstr>   Grands Sites Midi-Pyrénées  Le numérique au service d’une stratégie de médiation culturelle   mercredi 7 octobre 2015   Evelyne Lehalle, Nouveau Tourisme Culturel</vt:lpstr>
      <vt:lpstr>PARTIE 1 AVANT LA VISITE  PRÉPARER ET PRODUIRE… </vt:lpstr>
      <vt:lpstr>Présentation PowerPoint</vt:lpstr>
      <vt:lpstr>Présentation PowerPoint</vt:lpstr>
      <vt:lpstr>AVANT LE SÉJOUR… </vt:lpstr>
      <vt:lpstr>LE NUMÉRIQUE, UN SEUL CHIFFRE!</vt:lpstr>
      <vt:lpstr>Présentation PowerPoint</vt:lpstr>
      <vt:lpstr> Le  public  présent sur les sites  ou les  événements culturels    C’est un public de proximité, en majorité français.   </vt:lpstr>
      <vt:lpstr>LE PUBLIC ACCUEILLI Faire la différence (Comportements)…</vt:lpstr>
      <vt:lpstr>Présentation PowerPoint</vt:lpstr>
      <vt:lpstr>3-Les visiteurs européens</vt:lpstr>
      <vt:lpstr>LE PUBLIC POTENTIEL</vt:lpstr>
      <vt:lpstr>   Les chiffres des visiteurs potentiels  </vt:lpstr>
      <vt:lpstr>Croissance des visiteurs culturels </vt:lpstr>
      <vt:lpstr>Le Public en ligne! Il ne viendra pas mais…  </vt:lpstr>
      <vt:lpstr>Présentation PowerPoint</vt:lpstr>
      <vt:lpstr>2 - Comparer, se comparer : médiation culturelle et nouveaux comportements des visiteurs interconnectés </vt:lpstr>
      <vt:lpstr>Présentation PowerPoint</vt:lpstr>
      <vt:lpstr>3 -Personnalisation de l’offre :  Personne  ne veut être pris pour un Touriste, mais plutôt VIVRE COMME UN HABITANT</vt:lpstr>
      <vt:lpstr>Touristes et habitants : mêmes propositions? </vt:lpstr>
      <vt:lpstr>Présentation PowerPoint</vt:lpstr>
      <vt:lpstr>Présentation PowerPoint</vt:lpstr>
      <vt:lpstr>Un peu d’histoire… « Participer, être associé, la co-création des contenus pour le séjour et la visite! »</vt:lpstr>
      <vt:lpstr>John Scott, World Heritage Site Co-ordinator.  “Prenez rendez-vous avec John Scott pour savoir ce qu’il fait et pour prendre des nouvelles du Mur!”  </vt:lpstr>
      <vt:lpstr>Italie, Royaume-Uni, Allemagne : stratégies qui mixent Hébergement/Patrimoine </vt:lpstr>
      <vt:lpstr>LE TOURISME CRÉATIF </vt:lpstr>
      <vt:lpstr>www.creativetourismnetwork.org/</vt:lpstr>
      <vt:lpstr>Europe : la Culture Créative élargit le périmètre en décloisonnant les « domaines » de la culture</vt:lpstr>
      <vt:lpstr>Présentation PowerPoint</vt:lpstr>
      <vt:lpstr> Pour choisir une stratégie de médiation culturelle 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evalehalle</dc:creator>
  <cp:lastModifiedBy>evelyne lehalle</cp:lastModifiedBy>
  <cp:revision>126</cp:revision>
  <dcterms:created xsi:type="dcterms:W3CDTF">2015-01-30T10:00:31Z</dcterms:created>
  <dcterms:modified xsi:type="dcterms:W3CDTF">2018-06-13T08:48:21Z</dcterms:modified>
</cp:coreProperties>
</file>