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59" r:id="rId4"/>
    <p:sldId id="260" r:id="rId5"/>
    <p:sldId id="262" r:id="rId6"/>
    <p:sldId id="264" r:id="rId7"/>
    <p:sldId id="270" r:id="rId8"/>
    <p:sldId id="266" r:id="rId9"/>
    <p:sldId id="268" r:id="rId10"/>
    <p:sldId id="269" r:id="rId11"/>
    <p:sldId id="271" r:id="rId12"/>
    <p:sldId id="261" r:id="rId13"/>
    <p:sldId id="267" r:id="rId14"/>
    <p:sldId id="274" r:id="rId15"/>
    <p:sldId id="282" r:id="rId16"/>
    <p:sldId id="283" r:id="rId17"/>
    <p:sldId id="275" r:id="rId18"/>
    <p:sldId id="278" r:id="rId19"/>
    <p:sldId id="277" r:id="rId20"/>
    <p:sldId id="276" r:id="rId21"/>
    <p:sldId id="265" r:id="rId22"/>
    <p:sldId id="280" r:id="rId23"/>
    <p:sldId id="279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11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06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70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20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8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73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45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95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23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52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7360-39D8-4C72-B990-837633B0827A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2627-7DF1-46E2-8A76-A6B81E7D40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48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1457399"/>
            <a:ext cx="7772400" cy="4959729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1D5711"/>
                </a:solidFill>
              </a:rPr>
              <a:t>Grands </a:t>
            </a:r>
            <a:r>
              <a:rPr lang="fr-FR" sz="4000" dirty="0">
                <a:solidFill>
                  <a:srgbClr val="1D5711"/>
                </a:solidFill>
              </a:rPr>
              <a:t>Sites </a:t>
            </a:r>
            <a:r>
              <a:rPr lang="fr-FR" sz="4000" dirty="0" smtClean="0">
                <a:solidFill>
                  <a:srgbClr val="1D5711"/>
                </a:solidFill>
              </a:rPr>
              <a:t>Midi-Pyrénées</a:t>
            </a:r>
            <a:r>
              <a:rPr lang="fr-FR" sz="4000" dirty="0">
                <a:solidFill>
                  <a:srgbClr val="C00000"/>
                </a:solidFill>
              </a:rPr>
              <a:t/>
            </a:r>
            <a:br>
              <a:rPr lang="fr-FR" sz="4000" dirty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>Le numérique au service d’une stratégie de médiation culturelle</a:t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800" b="1" dirty="0" smtClean="0">
                <a:solidFill>
                  <a:srgbClr val="C00000"/>
                </a:solidFill>
              </a:rPr>
              <a:t>PARTIE 2</a:t>
            </a:r>
            <a:r>
              <a:rPr lang="fr-FR" sz="3600" dirty="0">
                <a:solidFill>
                  <a:srgbClr val="C00000"/>
                </a:solidFill>
              </a:rPr>
              <a:t/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/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2700" dirty="0"/>
              <a:t>mercredi 7 octobre </a:t>
            </a:r>
            <a:r>
              <a:rPr lang="fr-FR" sz="2700" dirty="0" smtClean="0"/>
              <a:t>2015</a:t>
            </a:r>
            <a:r>
              <a:rPr lang="fr-FR" sz="3100" dirty="0">
                <a:solidFill>
                  <a:srgbClr val="FB5603"/>
                </a:solidFill>
              </a:rPr>
              <a:t/>
            </a:r>
            <a:br>
              <a:rPr lang="fr-FR" sz="3100" dirty="0">
                <a:solidFill>
                  <a:srgbClr val="FB5603"/>
                </a:solidFill>
              </a:rPr>
            </a:br>
            <a:r>
              <a:rPr lang="fr-FR" sz="3100" b="1" dirty="0">
                <a:solidFill>
                  <a:srgbClr val="003300"/>
                </a:solidFill>
              </a:rPr>
              <a:t>Evelyne Lehalle, Nouveau Tourisme Culturel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641"/>
            <a:ext cx="9144000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7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0422"/>
            <a:ext cx="10515600" cy="813816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287D17"/>
                </a:solidFill>
              </a:rPr>
              <a:t>L’APPEL AU SPECTACLE VIVANT</a:t>
            </a:r>
            <a:endParaRPr lang="fr-FR" sz="3600" b="1" dirty="0">
              <a:solidFill>
                <a:srgbClr val="287D17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6552" y="1306451"/>
            <a:ext cx="10515600" cy="5961887"/>
          </a:xfrm>
        </p:spPr>
        <p:txBody>
          <a:bodyPr/>
          <a:lstStyle/>
          <a:p>
            <a:r>
              <a:rPr lang="fr-FR" dirty="0" smtClean="0"/>
              <a:t>S’adapter aux différents espaces d’un parcours ou créer un parcours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Créer des liens entre les « spectateurs » et les acteurs, et, si possible, entre les spectateurs « entre eux », habitants ou touristes.</a:t>
            </a:r>
          </a:p>
          <a:p>
            <a:endParaRPr lang="fr-FR" dirty="0" smtClean="0"/>
          </a:p>
          <a:p>
            <a:r>
              <a:rPr lang="fr-FR" dirty="0" smtClean="0"/>
              <a:t>Exemple :LE JARDIN DES DELICES  au parc </a:t>
            </a:r>
            <a:r>
              <a:rPr lang="fr-FR" dirty="0"/>
              <a:t>de Pétrarque à Lombez (32), </a:t>
            </a:r>
            <a:r>
              <a:rPr lang="fr-FR" dirty="0" smtClean="0"/>
              <a:t>Quatre </a:t>
            </a:r>
            <a:r>
              <a:rPr lang="fr-FR" dirty="0"/>
              <a:t>sculpteurs, deux plasticiennes, trois compagnies, un paysagiste et une pianiste à cocktails ont révélé le </a:t>
            </a:r>
            <a:r>
              <a:rPr lang="fr-FR" dirty="0" smtClean="0"/>
              <a:t>y </a:t>
            </a:r>
            <a:r>
              <a:rPr lang="fr-FR" dirty="0"/>
              <a:t>attirant près de 600 visiteurs en deux jours</a:t>
            </a:r>
            <a:r>
              <a:rPr lang="fr-FR" dirty="0" smtClean="0"/>
              <a:t>.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i="1" dirty="0" smtClean="0"/>
              <a:t>LJD : Créé </a:t>
            </a:r>
            <a:r>
              <a:rPr lang="fr-FR" i="1" dirty="0"/>
              <a:t>aux </a:t>
            </a:r>
            <a:r>
              <a:rPr lang="fr-FR" b="1" i="1" dirty="0"/>
              <a:t>Pays-Bas</a:t>
            </a:r>
            <a:r>
              <a:rPr lang="fr-FR" i="1" dirty="0"/>
              <a:t> en 2006 par Casper de </a:t>
            </a:r>
            <a:r>
              <a:rPr lang="fr-FR" i="1" dirty="0" err="1" smtClean="0"/>
              <a:t>Vries</a:t>
            </a:r>
            <a:r>
              <a:rPr lang="fr-FR" i="1" dirty="0" smtClean="0"/>
              <a:t>, puis France avec </a:t>
            </a:r>
            <a:r>
              <a:rPr lang="fr-FR" i="1" dirty="0"/>
              <a:t>L</a:t>
            </a:r>
            <a:r>
              <a:rPr lang="fr-FR" i="1" dirty="0" smtClean="0"/>
              <a:t>aurent </a:t>
            </a:r>
            <a:r>
              <a:rPr lang="fr-FR" i="1" dirty="0" err="1" smtClean="0"/>
              <a:t>Kilani</a:t>
            </a:r>
            <a:r>
              <a:rPr lang="fr-FR" dirty="0" smtClean="0"/>
              <a:t>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92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3336"/>
            <a:ext cx="7719060" cy="20421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23" y="554182"/>
            <a:ext cx="3885922" cy="37080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4" y="332509"/>
            <a:ext cx="7072310" cy="40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6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287D17"/>
                </a:solidFill>
              </a:rPr>
              <a:t>PENDANT LA VISITE,  LES OBJECTIFS DU VISITEUR  : «  Vivre une  expérience! »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fr-FR" dirty="0"/>
          </a:p>
          <a:p>
            <a:pPr lvl="0" fontAlgn="base"/>
            <a:r>
              <a:rPr lang="fr-FR" sz="3300" b="1" dirty="0"/>
              <a:t>Mieux comprendre</a:t>
            </a:r>
            <a:r>
              <a:rPr lang="fr-FR" sz="3300" dirty="0"/>
              <a:t>! WI FI, Réalité augmentée, NFC et tags, alertes sur </a:t>
            </a:r>
            <a:r>
              <a:rPr lang="fr-FR" sz="3300" dirty="0" smtClean="0"/>
              <a:t>portables… </a:t>
            </a:r>
            <a:r>
              <a:rPr lang="fr-FR" sz="3300" dirty="0"/>
              <a:t>MULTIMEDIA,  textes, images , conférences, jeux</a:t>
            </a:r>
            <a:r>
              <a:rPr lang="fr-FR" sz="3300" dirty="0" smtClean="0"/>
              <a:t>…</a:t>
            </a:r>
          </a:p>
          <a:p>
            <a:pPr marL="0" lvl="0" indent="0" fontAlgn="base">
              <a:buNone/>
            </a:pPr>
            <a:r>
              <a:rPr lang="fr-FR" sz="3300" dirty="0"/>
              <a:t> </a:t>
            </a:r>
            <a:r>
              <a:rPr lang="fr-FR" sz="3300" dirty="0" smtClean="0"/>
              <a:t>  Et </a:t>
            </a:r>
            <a:r>
              <a:rPr lang="fr-FR" sz="3300" dirty="0"/>
              <a:t>Langues étrangères à volonté! </a:t>
            </a:r>
            <a:endParaRPr lang="fr-FR" sz="3300" dirty="0" smtClean="0"/>
          </a:p>
          <a:p>
            <a:pPr fontAlgn="base"/>
            <a:r>
              <a:rPr lang="fr-FR" sz="3300" b="1" dirty="0" smtClean="0"/>
              <a:t>Se </a:t>
            </a:r>
            <a:r>
              <a:rPr lang="fr-FR" sz="3300" b="1" dirty="0"/>
              <a:t>repérer, ne pas se perdre </a:t>
            </a:r>
            <a:r>
              <a:rPr lang="fr-FR" sz="3300" dirty="0"/>
              <a:t>: parcours, sites archéologiques, patrimoine naturel et culturel, circuits, routes culturelles, villes et pays d’art et d’histoire…</a:t>
            </a:r>
          </a:p>
          <a:p>
            <a:pPr fontAlgn="base"/>
            <a:r>
              <a:rPr lang="fr-FR" sz="3300" b="1" dirty="0"/>
              <a:t>Le numérique apporte tout </a:t>
            </a:r>
            <a:r>
              <a:rPr lang="fr-FR" sz="3300" b="1" dirty="0" smtClean="0"/>
              <a:t>cela avec la </a:t>
            </a:r>
            <a:r>
              <a:rPr lang="fr-FR" sz="3300" dirty="0" smtClean="0"/>
              <a:t>Géolocalisation </a:t>
            </a:r>
            <a:r>
              <a:rPr lang="fr-FR" sz="3300" dirty="0"/>
              <a:t>(</a:t>
            </a:r>
            <a:r>
              <a:rPr lang="fr-FR" sz="3300" i="1" dirty="0"/>
              <a:t>GPS et autres dispositifs de visite interactive </a:t>
            </a:r>
            <a:r>
              <a:rPr lang="fr-FR" sz="3300" dirty="0" smtClean="0"/>
              <a:t>) et la communication instantanée</a:t>
            </a:r>
            <a:endParaRPr lang="fr-FR" sz="3300" dirty="0"/>
          </a:p>
          <a:p>
            <a:pPr fontAlgn="base"/>
            <a:r>
              <a:rPr lang="fr-FR" sz="3300" b="1" dirty="0"/>
              <a:t>…</a:t>
            </a:r>
            <a:r>
              <a:rPr lang="fr-FR" sz="3300" b="1" dirty="0" smtClean="0"/>
              <a:t>La « personnalisation » et le  </a:t>
            </a:r>
            <a:r>
              <a:rPr lang="fr-FR" sz="3300" b="1" dirty="0"/>
              <a:t>partage en plus! </a:t>
            </a:r>
          </a:p>
          <a:p>
            <a:pPr lvl="2" fontAlgn="base">
              <a:buFont typeface="Calibri" panose="020F0502020204030204" pitchFamily="34" charset="0"/>
              <a:buChar char="−"/>
            </a:pPr>
            <a:endParaRPr lang="fr-FR" sz="3300" dirty="0"/>
          </a:p>
          <a:p>
            <a:pPr fontAlgn="base">
              <a:buFont typeface="Calibri" panose="020F0502020204030204" pitchFamily="34" charset="0"/>
              <a:buChar char="−"/>
            </a:pP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87872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4358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287D17"/>
                </a:solidFill>
              </a:rPr>
              <a:t>DES LIMITES À LA « CULTURE CONTEMPORAINE</a:t>
            </a:r>
            <a:r>
              <a:rPr lang="fr-FR" sz="3600" b="1" dirty="0">
                <a:solidFill>
                  <a:srgbClr val="287D17"/>
                </a:solidFill>
              </a:rPr>
              <a:t> »?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89" y="813816"/>
            <a:ext cx="6636622" cy="6263640"/>
          </a:xfrm>
        </p:spPr>
      </p:pic>
    </p:spTree>
    <p:extLst>
      <p:ext uri="{BB962C8B-B14F-4D97-AF65-F5344CB8AC3E}">
        <p14:creationId xmlns:p14="http://schemas.microsoft.com/office/powerpoint/2010/main" val="64377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06319"/>
            <a:ext cx="10515600" cy="57185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rgbClr val="287D17"/>
                </a:solidFill>
              </a:rPr>
              <a:t>LES PARCOURS DANS LES LIEUX DE VISITE,</a:t>
            </a:r>
            <a:br>
              <a:rPr lang="fr-FR" sz="3600" b="1" dirty="0" smtClean="0">
                <a:solidFill>
                  <a:srgbClr val="287D17"/>
                </a:solidFill>
              </a:rPr>
            </a:br>
            <a:r>
              <a:rPr lang="fr-FR" sz="3600" b="1" dirty="0" smtClean="0">
                <a:solidFill>
                  <a:srgbClr val="287D17"/>
                </a:solidFill>
              </a:rPr>
              <a:t> DU NOUVEAU!</a:t>
            </a:r>
            <a:endParaRPr lang="fr-FR" sz="3600" b="1" dirty="0">
              <a:solidFill>
                <a:srgbClr val="287D17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4753" y="1737882"/>
            <a:ext cx="10515600" cy="48108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7000" dirty="0" smtClean="0"/>
              <a:t>APRÈS les aménagements numériques à l’intérieur des sites culturels (tables tactiles, bornes interactives, puces RFID, applications, réalité augmentée…) </a:t>
            </a:r>
          </a:p>
          <a:p>
            <a:pPr marL="0" indent="0">
              <a:buNone/>
            </a:pPr>
            <a:r>
              <a:rPr lang="fr-FR" sz="7000" dirty="0" smtClean="0"/>
              <a:t>voici trois  nouveaux types de parcours :</a:t>
            </a:r>
          </a:p>
          <a:p>
            <a:pPr marL="0" indent="0">
              <a:buNone/>
            </a:pPr>
            <a:endParaRPr lang="fr-FR" sz="51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7000" b="1" dirty="0" smtClean="0"/>
              <a:t>Un parcours où le visiteur a l’information qu’il désire (</a:t>
            </a:r>
            <a:r>
              <a:rPr lang="fr-FR" sz="7000" b="1" dirty="0" err="1" smtClean="0"/>
              <a:t>iBeacons</a:t>
            </a:r>
            <a:r>
              <a:rPr lang="fr-FR" sz="7000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fr-FR" sz="5100" dirty="0" smtClean="0"/>
          </a:p>
          <a:p>
            <a:pPr marL="0" indent="0">
              <a:buNone/>
            </a:pPr>
            <a:r>
              <a:rPr lang="fr-FR" sz="7000" dirty="0" smtClean="0"/>
              <a:t>2. </a:t>
            </a:r>
            <a:r>
              <a:rPr lang="fr-FR" sz="7000" b="1" dirty="0" smtClean="0"/>
              <a:t>A la fin de de l’exposition</a:t>
            </a:r>
            <a:r>
              <a:rPr lang="fr-FR" sz="7000" b="1" dirty="0"/>
              <a:t>, </a:t>
            </a:r>
            <a:r>
              <a:rPr lang="fr-FR" sz="7000" b="1" dirty="0" smtClean="0"/>
              <a:t>faites la vôtre! </a:t>
            </a:r>
            <a:r>
              <a:rPr lang="fr-FR" sz="7000" dirty="0" smtClean="0"/>
              <a:t>(Monaco)</a:t>
            </a:r>
          </a:p>
          <a:p>
            <a:pPr marL="514350" indent="-514350">
              <a:buFont typeface="+mj-lt"/>
              <a:buAutoNum type="arabicPeriod"/>
            </a:pPr>
            <a:endParaRPr lang="fr-FR" sz="7000" dirty="0"/>
          </a:p>
          <a:p>
            <a:pPr marL="0" indent="0">
              <a:buNone/>
            </a:pPr>
            <a:r>
              <a:rPr lang="fr-FR" sz="7000" dirty="0" smtClean="0"/>
              <a:t>3. </a:t>
            </a:r>
            <a:r>
              <a:rPr lang="fr-FR" sz="7000" b="1" dirty="0" smtClean="0"/>
              <a:t>Un </a:t>
            </a:r>
            <a:r>
              <a:rPr lang="fr-FR" sz="7000" b="1" dirty="0"/>
              <a:t>parcours «</a:t>
            </a:r>
            <a:r>
              <a:rPr lang="fr-FR" sz="7000" dirty="0"/>
              <a:t> </a:t>
            </a:r>
            <a:r>
              <a:rPr lang="fr-FR" sz="7000" b="1" i="1" dirty="0"/>
              <a:t>le plus confortable possible</a:t>
            </a:r>
            <a:r>
              <a:rPr lang="fr-FR" sz="7000" dirty="0"/>
              <a:t> » pour un événement ou </a:t>
            </a:r>
            <a:r>
              <a:rPr lang="fr-FR" sz="7000" dirty="0" smtClean="0"/>
              <a:t>un </a:t>
            </a:r>
            <a:r>
              <a:rPr lang="fr-FR" sz="7000" dirty="0"/>
              <a:t>site </a:t>
            </a:r>
            <a:r>
              <a:rPr lang="fr-FR" sz="7000" dirty="0" smtClean="0"/>
              <a:t>culturel (Microsoft et les </a:t>
            </a:r>
            <a:r>
              <a:rPr lang="fr-FR" sz="7000" dirty="0" err="1" smtClean="0"/>
              <a:t>Big</a:t>
            </a:r>
            <a:r>
              <a:rPr lang="fr-FR" sz="7000" dirty="0" smtClean="0"/>
              <a:t> Data)</a:t>
            </a:r>
            <a:endParaRPr lang="fr-FR" sz="7000" dirty="0"/>
          </a:p>
          <a:p>
            <a:pPr marL="0" indent="0">
              <a:buNone/>
            </a:pPr>
            <a:endParaRPr lang="fr-FR" sz="7000" dirty="0" smtClean="0"/>
          </a:p>
          <a:p>
            <a:pPr marL="0" indent="0">
              <a:buNone/>
            </a:pPr>
            <a:r>
              <a:rPr lang="fr-FR" sz="7200" b="1" dirty="0"/>
              <a:t>L’important est de ne pas exploiter le seul  « point de vue du scientifique », de se mettre à la place du visiteur</a:t>
            </a:r>
            <a:endParaRPr lang="fr-FR" sz="7200" dirty="0"/>
          </a:p>
          <a:p>
            <a:pPr marL="0" indent="0">
              <a:buNone/>
            </a:pPr>
            <a:r>
              <a:rPr lang="fr-FR" sz="7200" b="1" dirty="0" smtClean="0"/>
              <a:t>et </a:t>
            </a:r>
            <a:r>
              <a:rPr lang="fr-FR" sz="7200" b="1" dirty="0"/>
              <a:t>de construire un parcours ludique, imaginatif, qui fasse rêver et laisse un souvenir impérissable!</a:t>
            </a:r>
            <a:endParaRPr lang="fr-FR" sz="7200" dirty="0"/>
          </a:p>
          <a:p>
            <a:pPr marL="0" indent="0">
              <a:buNone/>
            </a:pPr>
            <a:endParaRPr lang="fr-FR" sz="7000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12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52" y="365125"/>
            <a:ext cx="11280648" cy="51269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En immersion! En randonnée ou avec Jeanne d’Arc? 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9" y="877824"/>
            <a:ext cx="3429000" cy="380377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173736"/>
            <a:ext cx="4376928" cy="23682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6850"/>
            <a:ext cx="9471060" cy="15811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2641057"/>
            <a:ext cx="4588737" cy="24140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5" y="1190651"/>
            <a:ext cx="3243262" cy="367768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98" y="5643562"/>
            <a:ext cx="26574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5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375"/>
            <a:ext cx="3385031" cy="35989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48" y="3858769"/>
            <a:ext cx="3540479" cy="27103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168375"/>
            <a:ext cx="5376672" cy="66896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4655"/>
            <a:ext cx="3200400" cy="59574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887969" y="6199761"/>
            <a:ext cx="356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http://www.museomav.it</a:t>
            </a:r>
            <a:r>
              <a:rPr lang="fr-FR" dirty="0" smtClean="0"/>
              <a:t>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82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I Beacons, ou la visite à la carte…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" y="1463675"/>
            <a:ext cx="5073650" cy="507365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27894"/>
            <a:ext cx="5181600" cy="3745212"/>
          </a:xfrm>
        </p:spPr>
      </p:pic>
    </p:spTree>
    <p:extLst>
      <p:ext uri="{BB962C8B-B14F-4D97-AF65-F5344CB8AC3E}">
        <p14:creationId xmlns:p14="http://schemas.microsoft.com/office/powerpoint/2010/main" val="419324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A LA FIN DE L’EXPO, FAITES VOTRE SALLE IDÉALE!</a:t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TOUS CONSERVATEURS?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469"/>
            <a:ext cx="5113867" cy="493712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87" y="1861078"/>
            <a:ext cx="6048023" cy="47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06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JE PHOTOGRAPHIE ET… </a:t>
            </a:r>
            <a:r>
              <a:rPr lang="fr-FR" sz="3600" b="1" dirty="0" smtClean="0">
                <a:solidFill>
                  <a:srgbClr val="C00000"/>
                </a:solidFill>
              </a:rPr>
              <a:t>J’AI L’INFORMATION!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5808" y="1563624"/>
            <a:ext cx="8385048" cy="5029199"/>
          </a:xfrm>
        </p:spPr>
        <p:txBody>
          <a:bodyPr/>
          <a:lstStyle/>
          <a:p>
            <a:r>
              <a:rPr lang="fr-FR" dirty="0" smtClean="0"/>
              <a:t>Je peux , pendant ma visite, échanger mon point de vue avec des « amis » (réseau social) sur ce que j’ai choisi.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16" y="3089397"/>
            <a:ext cx="2716643" cy="16025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" y="4091907"/>
            <a:ext cx="2804160" cy="2103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3089397"/>
            <a:ext cx="2921000" cy="1678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16" y="4902772"/>
            <a:ext cx="4692199" cy="16900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561"/>
            <a:ext cx="3255264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71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PARTIE 2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600" b="1" dirty="0">
                <a:solidFill>
                  <a:srgbClr val="FF0000"/>
                </a:solidFill>
              </a:rPr>
              <a:t>LE NUMÉRIQUE PENDANT LA VISITE </a:t>
            </a:r>
            <a:r>
              <a:rPr lang="fr-FR" sz="3600" b="1" dirty="0" smtClean="0">
                <a:solidFill>
                  <a:srgbClr val="FF0000"/>
                </a:solidFill>
              </a:rPr>
              <a:t>CULTURELLE</a:t>
            </a:r>
            <a:r>
              <a:rPr lang="fr-FR" sz="3600" b="1" dirty="0" smtClean="0">
                <a:solidFill>
                  <a:srgbClr val="0070C0"/>
                </a:solidFill>
              </a:rPr>
              <a:t> 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641600"/>
            <a:ext cx="10515600" cy="3535362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 smtClean="0"/>
              <a:t>Créer, Accompagner et Partager!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Les parcours de visite</a:t>
            </a:r>
          </a:p>
          <a:p>
            <a:r>
              <a:rPr lang="fr-FR" dirty="0" smtClean="0"/>
              <a:t>Les outils au service d’un projet</a:t>
            </a:r>
          </a:p>
          <a:p>
            <a:r>
              <a:rPr lang="fr-FR" dirty="0" smtClean="0"/>
              <a:t>La médiation culturelle et numérique, quel développement? </a:t>
            </a:r>
          </a:p>
          <a:p>
            <a:r>
              <a:rPr lang="fr-FR" dirty="0" smtClean="0"/>
              <a:t>Le rôle des contenus</a:t>
            </a:r>
          </a:p>
        </p:txBody>
      </p:sp>
    </p:spTree>
    <p:extLst>
      <p:ext uri="{BB962C8B-B14F-4D97-AF65-F5344CB8AC3E}">
        <p14:creationId xmlns:p14="http://schemas.microsoft.com/office/powerpoint/2010/main" val="380741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571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LES PARCOURS À PARTIR DES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</a:rPr>
              <a:t>BIG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 DATA : </a:t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MICROSOFT À BARCELONE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86" y="1241778"/>
            <a:ext cx="7791591" cy="5520267"/>
          </a:xfrm>
        </p:spPr>
      </p:pic>
    </p:spTree>
    <p:extLst>
      <p:ext uri="{BB962C8B-B14F-4D97-AF65-F5344CB8AC3E}">
        <p14:creationId xmlns:p14="http://schemas.microsoft.com/office/powerpoint/2010/main" val="3756142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83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LA VISITE-PLAISIR : jouer, photographier, échanger…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300691"/>
            <a:ext cx="11218333" cy="5557309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8490"/>
            <a:ext cx="6795910" cy="47074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32" y="1499835"/>
            <a:ext cx="2696633" cy="52242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10" y="2980267"/>
            <a:ext cx="2262877" cy="18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9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76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JOUER/CRÉER EN  LIGNE! 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578" y="1128890"/>
            <a:ext cx="10515600" cy="572911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Rikjsmuseum</a:t>
            </a:r>
            <a:r>
              <a:rPr lang="fr-FR" dirty="0" smtClean="0"/>
              <a:t> D’Amsterdam a créé un Studio pour que les visiteurs en ligne « jouent » avec leurs 150 000 </a:t>
            </a:r>
            <a:r>
              <a:rPr lang="fr-FR" dirty="0" err="1" smtClean="0"/>
              <a:t>oeuvres</a:t>
            </a:r>
            <a:r>
              <a:rPr lang="fr-FR" dirty="0" smtClean="0"/>
              <a:t> numérisées et en HD!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0" y="2065866"/>
            <a:ext cx="3339420" cy="47921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90" y="5700889"/>
            <a:ext cx="1189907" cy="10780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42" y="2065866"/>
            <a:ext cx="3104444" cy="46171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86" y="3307644"/>
            <a:ext cx="4356113" cy="31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28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716" y="282010"/>
            <a:ext cx="11149084" cy="686435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LA MÉDIATION FACE AUX NOUVEAUX USAGES NUMÉRIQUES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64525"/>
            <a:ext cx="10515600" cy="57934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 smtClean="0"/>
              <a:t>Ce qui va changer</a:t>
            </a:r>
            <a:r>
              <a:rPr lang="fr-FR" dirty="0" smtClean="0"/>
              <a:t>:</a:t>
            </a:r>
          </a:p>
          <a:p>
            <a:r>
              <a:rPr lang="fr-FR" dirty="0" smtClean="0"/>
              <a:t>On n’a plus le choix d’oublier ou de négliger le Numérique</a:t>
            </a:r>
            <a:endParaRPr lang="fr-FR" dirty="0"/>
          </a:p>
          <a:p>
            <a:r>
              <a:rPr lang="fr-FR" b="1" dirty="0" smtClean="0"/>
              <a:t>Des réponses aux visiteurs et la modération des  échanges:</a:t>
            </a:r>
          </a:p>
          <a:p>
            <a:endParaRPr lang="fr-FR" b="1" dirty="0" smtClean="0"/>
          </a:p>
          <a:p>
            <a:pPr lvl="8">
              <a:buFont typeface="Wingdings" panose="05000000000000000000" pitchFamily="2" charset="2"/>
              <a:buChar char="§"/>
            </a:pPr>
            <a:r>
              <a:rPr lang="fr-FR" sz="3000" b="1" dirty="0" err="1" smtClean="0"/>
              <a:t>Ask</a:t>
            </a:r>
            <a:r>
              <a:rPr lang="fr-FR" sz="3000" b="1" dirty="0" smtClean="0"/>
              <a:t> a </a:t>
            </a:r>
            <a:r>
              <a:rPr lang="fr-FR" sz="3000" b="1" dirty="0" err="1" smtClean="0"/>
              <a:t>Curator</a:t>
            </a:r>
            <a:r>
              <a:rPr lang="fr-FR" sz="3000" b="1" dirty="0" smtClean="0"/>
              <a:t>  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fr-FR" sz="3000" b="1" dirty="0" smtClean="0"/>
              <a:t>Co-création des contenus </a:t>
            </a:r>
            <a:r>
              <a:rPr lang="fr-FR" sz="2200" b="1" dirty="0" smtClean="0"/>
              <a:t>(</a:t>
            </a:r>
            <a:r>
              <a:rPr lang="fr-FR" sz="2200" b="1" i="1" dirty="0" smtClean="0"/>
              <a:t>USA, 2005; R.U, 2005</a:t>
            </a:r>
            <a:r>
              <a:rPr lang="fr-FR" sz="2200" b="1" dirty="0" smtClean="0"/>
              <a:t>)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fr-FR" sz="3000" b="1" dirty="0" smtClean="0"/>
              <a:t>Abbaye de </a:t>
            </a:r>
            <a:r>
              <a:rPr lang="fr-FR" sz="3000" b="1" dirty="0" err="1" smtClean="0"/>
              <a:t>Fontevraud</a:t>
            </a:r>
            <a:endParaRPr lang="fr-FR" sz="3000" b="1" dirty="0" smtClean="0"/>
          </a:p>
          <a:p>
            <a:pPr lvl="8">
              <a:buFont typeface="Wingdings" panose="05000000000000000000" pitchFamily="2" charset="2"/>
              <a:buChar char="§"/>
            </a:pPr>
            <a:r>
              <a:rPr lang="fr-FR" sz="3000" b="1" dirty="0" smtClean="0"/>
              <a:t>Share </a:t>
            </a:r>
            <a:r>
              <a:rPr lang="fr-FR" sz="3000" b="1" dirty="0" err="1" smtClean="0"/>
              <a:t>My</a:t>
            </a:r>
            <a:r>
              <a:rPr lang="fr-FR" sz="3000" b="1" dirty="0" smtClean="0"/>
              <a:t> Met </a:t>
            </a:r>
            <a:r>
              <a:rPr lang="fr-FR" sz="2200" b="1" i="1" dirty="0" smtClean="0"/>
              <a:t>(</a:t>
            </a:r>
            <a:r>
              <a:rPr lang="fr-FR" sz="2200" b="1" i="1" dirty="0" err="1"/>
              <a:t>M</a:t>
            </a:r>
            <a:r>
              <a:rPr lang="fr-FR" sz="2200" b="1" i="1" dirty="0" err="1" smtClean="0"/>
              <a:t>etropolitan</a:t>
            </a:r>
            <a:r>
              <a:rPr lang="fr-FR" sz="2200" b="1" i="1" dirty="0" smtClean="0"/>
              <a:t> Museum)</a:t>
            </a:r>
          </a:p>
          <a:p>
            <a:pPr marL="3657600" lvl="8" indent="0">
              <a:buNone/>
            </a:pPr>
            <a:endParaRPr lang="fr-FR" sz="2400" b="1" dirty="0" smtClean="0"/>
          </a:p>
          <a:p>
            <a:r>
              <a:rPr lang="fr-FR" dirty="0" smtClean="0"/>
              <a:t>Les médiateurs sont au cœur du dialogue entre les contenus, les pratiques numériques et les visiteurs.</a:t>
            </a:r>
          </a:p>
          <a:p>
            <a:r>
              <a:rPr lang="fr-FR" dirty="0" smtClean="0"/>
              <a:t>La médiation n’a pas fini sa révolution : à vos codes, prêts, partez!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1" y="2879678"/>
            <a:ext cx="1941567" cy="18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9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979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287D17"/>
                </a:solidFill>
              </a:rPr>
              <a:t>LES PARCOURS DE VISITE, en extérieur…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69848"/>
            <a:ext cx="10515600" cy="5907023"/>
          </a:xfrm>
        </p:spPr>
        <p:txBody>
          <a:bodyPr/>
          <a:lstStyle/>
          <a:p>
            <a:r>
              <a:rPr lang="fr-FR" dirty="0" smtClean="0"/>
              <a:t>Les constantes : se repérer, être accompagné, apprendre, se distraire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ESTUAIRE Nantes Saint-Nazaire, 40 km (2007)</a:t>
            </a:r>
          </a:p>
          <a:p>
            <a:r>
              <a:rPr lang="fr-FR" dirty="0" smtClean="0"/>
              <a:t>Objectif  de la création de l’itinéraire : valoriser un paysage « difficile »,  car sans étapes-majeures  autres que les petits villages.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Intérêt majeur : </a:t>
            </a:r>
            <a:r>
              <a:rPr lang="fr-FR" b="1" dirty="0" smtClean="0">
                <a:solidFill>
                  <a:srgbClr val="FF0000"/>
                </a:solidFill>
              </a:rPr>
              <a:t>la nature </a:t>
            </a:r>
            <a:r>
              <a:rPr lang="fr-FR" dirty="0" smtClean="0"/>
              <a:t>: le fleuve et ses activités , les points de vue et les paysages, l’authenticité , la flore et la faune</a:t>
            </a:r>
          </a:p>
          <a:p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e Concept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demander une « interprétation artistique », en associant les artistes et les petits villages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Les visiteurs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d’abord les locaux, puis les touristes (France/étranger)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071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8350" y="520066"/>
            <a:ext cx="10515600" cy="47548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 smtClean="0">
                <a:solidFill>
                  <a:srgbClr val="287D17"/>
                </a:solidFill>
              </a:rPr>
              <a:t>PAYSAGE ET INTERVENTIONS ARTISTIQUES : 40 </a:t>
            </a:r>
            <a:r>
              <a:rPr lang="fr-FR" sz="4000" b="1" dirty="0">
                <a:solidFill>
                  <a:srgbClr val="287D17"/>
                </a:solidFill>
              </a:rPr>
              <a:t>km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417320"/>
            <a:ext cx="10300170" cy="49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5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5" y="0"/>
            <a:ext cx="5646909" cy="32464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5" y="110836"/>
            <a:ext cx="5460795" cy="37684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5" y="3154037"/>
            <a:ext cx="4852856" cy="36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5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448056"/>
            <a:ext cx="4521327" cy="34089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00" y="448055"/>
            <a:ext cx="5440219" cy="34089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4021645"/>
            <a:ext cx="4521327" cy="28363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01" y="4021645"/>
            <a:ext cx="5440219" cy="28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3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82792"/>
            <a:ext cx="10515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287D17"/>
                </a:solidFill>
              </a:rPr>
              <a:t>LE RÔLE DU NUMÉRIQUE </a:t>
            </a:r>
            <a:r>
              <a:rPr lang="fr-FR" sz="3600" dirty="0" smtClean="0"/>
              <a:t>: </a:t>
            </a:r>
            <a:br>
              <a:rPr lang="fr-FR" sz="3600" dirty="0" smtClean="0"/>
            </a:br>
            <a:r>
              <a:rPr lang="fr-FR" sz="4000" b="1" dirty="0">
                <a:solidFill>
                  <a:srgbClr val="287D17"/>
                </a:solidFill>
              </a:rPr>
              <a:t>organiser, diffuser, vendre et évaluer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631729"/>
            <a:ext cx="3576671" cy="4014216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463013" y="1394536"/>
            <a:ext cx="6163739" cy="755561"/>
          </a:xfrm>
        </p:spPr>
        <p:txBody>
          <a:bodyPr>
            <a:noAutofit/>
          </a:bodyPr>
          <a:lstStyle/>
          <a:p>
            <a:r>
              <a:rPr lang="fr-FR" sz="3200" dirty="0"/>
              <a:t>En vélo, </a:t>
            </a:r>
            <a:r>
              <a:rPr lang="fr-FR" sz="3200" dirty="0" smtClean="0"/>
              <a:t>en bateau, en week-end…</a:t>
            </a:r>
            <a:endParaRPr lang="fr-FR" sz="32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43" y="3436676"/>
            <a:ext cx="781395" cy="692230"/>
          </a:xfrm>
        </p:spPr>
      </p:pic>
      <p:sp>
        <p:nvSpPr>
          <p:cNvPr id="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" y="1541945"/>
            <a:ext cx="6172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Estuaire-Nantes : Google 426 000 résultats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0" y="5148768"/>
            <a:ext cx="682388" cy="7338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77" y="4276315"/>
            <a:ext cx="691961" cy="7250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9128" y="2241078"/>
            <a:ext cx="4818888" cy="407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déplacer sur le territoire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Formules de visites individuelles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Formules de visite groupes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Formules de visite scolaires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http://www.estuaire.info/fr/visiter-estuaire/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Tarifs des croisières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aller simple : 22€/plein, 20€/réduit, 12€/enfant (retour possible en train à 10 € du 3 juillet au 30 août).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-aller-retour bateau : 35€/plein, 32€/réduit, 24€/enfant (dimanches 14/06 et 13/09)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7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287D17"/>
                </a:solidFill>
              </a:rPr>
              <a:t>D’AUTRES EXPÉRIENCES SIMILAIRES</a:t>
            </a:r>
            <a:endParaRPr lang="fr-FR" sz="3600" b="1" dirty="0">
              <a:solidFill>
                <a:srgbClr val="287D17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2666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b="1" i="1" dirty="0" smtClean="0"/>
              <a:t>Le projet des Quais de Saône à Lyon </a:t>
            </a:r>
            <a:r>
              <a:rPr lang="fr-FR" dirty="0" smtClean="0"/>
              <a:t>: réconcilier les habitants proches avec le bord de la Saône en  créant  des parcours (Vélos, piétons…), des nouveaux points de vue et des moments de « pause culturelle »</a:t>
            </a:r>
          </a:p>
          <a:p>
            <a:r>
              <a:rPr lang="fr-FR" b="1" i="1" dirty="0" smtClean="0"/>
              <a:t>Lille 3000 </a:t>
            </a:r>
            <a:r>
              <a:rPr lang="fr-FR" dirty="0" smtClean="0"/>
              <a:t>et les petites communes+ espaces ruraux: un nouvel événement qui essaime dans tout le Nord (Mons 2015; Dunkerque et les communes rurales..), et à Paris !(Parc de La Villette, directeur </a:t>
            </a:r>
            <a:r>
              <a:rPr lang="fr-FR" dirty="0" err="1" smtClean="0"/>
              <a:t>artisitque</a:t>
            </a:r>
            <a:r>
              <a:rPr lang="fr-FR" dirty="0" smtClean="0"/>
              <a:t> : Didier Fusiller).</a:t>
            </a:r>
          </a:p>
          <a:p>
            <a:r>
              <a:rPr lang="fr-FR" b="1" i="1" dirty="0" err="1" smtClean="0"/>
              <a:t>Masseria</a:t>
            </a:r>
            <a:r>
              <a:rPr lang="fr-FR" b="1" i="1" dirty="0" smtClean="0"/>
              <a:t> et la « Nuit des Etoiles » </a:t>
            </a:r>
            <a:r>
              <a:rPr lang="fr-FR" dirty="0" smtClean="0"/>
              <a:t>(Italie, Pouilles). La Culture Diffuse  : un évènement en milieu rural qui prend les codes des événements urbains.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36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80" y="677941"/>
            <a:ext cx="7613040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922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515</Words>
  <Application>Microsoft Office PowerPoint</Application>
  <PresentationFormat>Grand écran</PresentationFormat>
  <Paragraphs>84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Thème Office</vt:lpstr>
      <vt:lpstr>Grands Sites Midi-Pyrénées Le numérique au service d’une stratégie de médiation culturelle  PARTIE 2  mercredi 7 octobre 2015 Evelyne Lehalle, Nouveau Tourisme Culturel</vt:lpstr>
      <vt:lpstr>PARTIE 2 LE NUMÉRIQUE PENDANT LA VISITE CULTURELLE </vt:lpstr>
      <vt:lpstr>LES PARCOURS DE VISITE, en extérieur… </vt:lpstr>
      <vt:lpstr> PAYSAGE ET INTERVENTIONS ARTISTIQUES : 40 km </vt:lpstr>
      <vt:lpstr>Présentation PowerPoint</vt:lpstr>
      <vt:lpstr>Présentation PowerPoint</vt:lpstr>
      <vt:lpstr>LE RÔLE DU NUMÉRIQUE :  organiser, diffuser, vendre et évaluer</vt:lpstr>
      <vt:lpstr>D’AUTRES EXPÉRIENCES SIMILAIRES</vt:lpstr>
      <vt:lpstr>Présentation PowerPoint</vt:lpstr>
      <vt:lpstr>L’APPEL AU SPECTACLE VIVANT</vt:lpstr>
      <vt:lpstr>Présentation PowerPoint</vt:lpstr>
      <vt:lpstr>PENDANT LA VISITE,  LES OBJECTIFS DU VISITEUR  : «  Vivre une  expérience! » </vt:lpstr>
      <vt:lpstr>DES LIMITES À LA « CULTURE CONTEMPORAINE »?</vt:lpstr>
      <vt:lpstr>LES PARCOURS DANS LES LIEUX DE VISITE,  DU NOUVEAU!</vt:lpstr>
      <vt:lpstr>En immersion! En randonnée ou avec Jeanne d’Arc? </vt:lpstr>
      <vt:lpstr>Présentation PowerPoint</vt:lpstr>
      <vt:lpstr>I Beacons, ou la visite à la carte…</vt:lpstr>
      <vt:lpstr>A LA FIN DE L’EXPO, FAITES VOTRE SALLE IDÉALE! TOUS CONSERVATEURS?</vt:lpstr>
      <vt:lpstr>JE PHOTOGRAPHIE ET… J’AI L’INFORMATION! </vt:lpstr>
      <vt:lpstr>LES PARCOURS À PARTIR DES BIG DATA :  MICROSOFT À BARCELONE </vt:lpstr>
      <vt:lpstr>LA VISITE-PLAISIR : jouer, photographier, échanger…</vt:lpstr>
      <vt:lpstr>JOUER/CRÉER EN  LIGNE! </vt:lpstr>
      <vt:lpstr>LA MÉDIATION FACE AUX NOUVEAUX USAGES NUMÉRIQUES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 lehalle</dc:creator>
  <cp:lastModifiedBy>evelyne lehalle</cp:lastModifiedBy>
  <cp:revision>48</cp:revision>
  <dcterms:created xsi:type="dcterms:W3CDTF">2015-09-28T15:29:09Z</dcterms:created>
  <dcterms:modified xsi:type="dcterms:W3CDTF">2018-06-13T08:49:37Z</dcterms:modified>
</cp:coreProperties>
</file>