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6" r:id="rId4"/>
    <p:sldId id="259" r:id="rId5"/>
    <p:sldId id="262" r:id="rId6"/>
    <p:sldId id="266" r:id="rId7"/>
    <p:sldId id="263" r:id="rId8"/>
    <p:sldId id="287" r:id="rId9"/>
    <p:sldId id="265" r:id="rId10"/>
    <p:sldId id="260" r:id="rId11"/>
    <p:sldId id="261" r:id="rId12"/>
    <p:sldId id="270" r:id="rId13"/>
    <p:sldId id="271" r:id="rId14"/>
    <p:sldId id="273" r:id="rId15"/>
    <p:sldId id="275" r:id="rId16"/>
    <p:sldId id="279" r:id="rId17"/>
    <p:sldId id="274" r:id="rId18"/>
    <p:sldId id="281" r:id="rId19"/>
    <p:sldId id="276" r:id="rId20"/>
    <p:sldId id="280" r:id="rId21"/>
    <p:sldId id="282" r:id="rId22"/>
    <p:sldId id="267" r:id="rId23"/>
    <p:sldId id="284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1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4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29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22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7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62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62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4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9709-9110-4300-A879-F0332AFFEEC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BD6C-D415-423A-BF11-073922E0D3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uvre.fr/llv/dossiers/liste_oal.j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apps.f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://www.flickr.com/photos/museomix/8105509209/in/photostre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1457399"/>
            <a:ext cx="7772400" cy="4959729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1D5711"/>
                </a:solidFill>
              </a:rPr>
              <a:t>Grands </a:t>
            </a:r>
            <a:r>
              <a:rPr lang="fr-FR" sz="4000" dirty="0">
                <a:solidFill>
                  <a:srgbClr val="1D5711"/>
                </a:solidFill>
              </a:rPr>
              <a:t>Sites </a:t>
            </a:r>
            <a:r>
              <a:rPr lang="fr-FR" sz="4000" dirty="0" smtClean="0">
                <a:solidFill>
                  <a:srgbClr val="1D5711"/>
                </a:solidFill>
              </a:rPr>
              <a:t>Midi-Pyrénées</a:t>
            </a:r>
            <a:r>
              <a:rPr lang="fr-FR" sz="4000" dirty="0">
                <a:solidFill>
                  <a:srgbClr val="C00000"/>
                </a:solidFill>
              </a:rPr>
              <a:t/>
            </a:r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>Le numérique au service d’une stratégie de médiation culturelle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800" b="1" dirty="0" smtClean="0">
                <a:solidFill>
                  <a:srgbClr val="C00000"/>
                </a:solidFill>
              </a:rPr>
              <a:t>PARTIE 3</a:t>
            </a:r>
            <a:r>
              <a:rPr lang="fr-FR" sz="3600" dirty="0">
                <a:solidFill>
                  <a:srgbClr val="C00000"/>
                </a:solidFill>
              </a:rPr>
              <a:t/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/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2700" dirty="0"/>
              <a:t>mercredi 7 octobre </a:t>
            </a:r>
            <a:r>
              <a:rPr lang="fr-FR" sz="2700" dirty="0" smtClean="0"/>
              <a:t>2015</a:t>
            </a:r>
            <a:r>
              <a:rPr lang="fr-FR" sz="3100" dirty="0">
                <a:solidFill>
                  <a:srgbClr val="FB5603"/>
                </a:solidFill>
              </a:rPr>
              <a:t/>
            </a:r>
            <a:br>
              <a:rPr lang="fr-FR" sz="3100" dirty="0">
                <a:solidFill>
                  <a:srgbClr val="FB5603"/>
                </a:solidFill>
              </a:rPr>
            </a:br>
            <a:r>
              <a:rPr lang="fr-FR" sz="3100" b="1" dirty="0">
                <a:solidFill>
                  <a:srgbClr val="003300"/>
                </a:solidFill>
              </a:rPr>
              <a:t>Evelyne Lehalle, Nouveau Tourisme Culturel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641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5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MUSÉOMIX, UNE EXPÉRIENCE À GÉNÉRALISER?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Muséomix  est une démarche qui rassemble une communauté de grands connaisseurs des usages et des outils numériques qui dédient leur travail aux musées. Pourtant cette démarche serait généralisable à tout « site ou lieu de visite »! </a:t>
            </a:r>
            <a:r>
              <a:rPr lang="fr-FR" dirty="0" smtClean="0">
                <a:solidFill>
                  <a:srgbClr val="FF0000"/>
                </a:solidFill>
              </a:rPr>
              <a:t>Objectif : </a:t>
            </a:r>
            <a:r>
              <a:rPr lang="fr-FR" b="1" dirty="0">
                <a:solidFill>
                  <a:srgbClr val="FF0000"/>
                </a:solidFill>
              </a:rPr>
              <a:t>innover simplement et rapidement</a:t>
            </a:r>
          </a:p>
          <a:p>
            <a:endParaRPr lang="fr-FR" dirty="0" smtClean="0"/>
          </a:p>
          <a:p>
            <a:r>
              <a:rPr lang="fr-FR" dirty="0" smtClean="0"/>
              <a:t>Muséomix, c’est : Un </a:t>
            </a:r>
            <a:r>
              <a:rPr lang="fr-FR" dirty="0" err="1" smtClean="0"/>
              <a:t>hackaton</a:t>
            </a:r>
            <a:r>
              <a:rPr lang="fr-FR" dirty="0" smtClean="0"/>
              <a:t>, qui associe les équipes du musée, des pros du numérique, les visiteurs et  des amateurs l ’expérience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Le déroulement d’un </a:t>
            </a:r>
            <a:r>
              <a:rPr lang="fr-FR" dirty="0" err="1" smtClean="0"/>
              <a:t>hackaton</a:t>
            </a:r>
            <a:r>
              <a:rPr lang="fr-FR" dirty="0" smtClean="0"/>
              <a:t>-type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Les bilans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94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9495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PARTENARIATS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39496"/>
            <a:ext cx="10515600" cy="62270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b="1" dirty="0"/>
              <a:t>Chaque partenaire est une opportunité de sortir des sentiers battus et d’aller à la rencontre de </a:t>
            </a:r>
            <a:r>
              <a:rPr lang="fr-FR" b="1" dirty="0" smtClean="0"/>
              <a:t>nouveaux publics.</a:t>
            </a:r>
          </a:p>
          <a:p>
            <a:pPr marL="0" lv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Sont en jeu, plus généralement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fr-FR" dirty="0" smtClean="0"/>
              <a:t>L’accueil de nouvelles pratiques, nouveaux usages, dont ceux du numérique</a:t>
            </a:r>
          </a:p>
          <a:p>
            <a:pPr lvl="0"/>
            <a:r>
              <a:rPr lang="fr-FR" dirty="0" smtClean="0"/>
              <a:t>L’acquisition de compétences, même si elles ne sont pas au cœur des missions du service public: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i="1" dirty="0" smtClean="0"/>
              <a:t>Le Numérique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i="1" dirty="0" smtClean="0"/>
              <a:t>Le renouvellement des offres, au plus près des nouvelles demandes;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i="1" dirty="0" smtClean="0"/>
              <a:t>La commercialisation de l’offre culturelle et son ouverture à la </a:t>
            </a:r>
            <a:r>
              <a:rPr lang="fr-FR" sz="2800" i="1" dirty="0" err="1" smtClean="0"/>
              <a:t>Creative</a:t>
            </a:r>
            <a:r>
              <a:rPr lang="fr-FR" sz="2800" i="1" dirty="0" smtClean="0"/>
              <a:t> Culture(Europe)</a:t>
            </a:r>
          </a:p>
          <a:p>
            <a:pPr lvl="0"/>
            <a:r>
              <a:rPr lang="fr-FR" dirty="0" smtClean="0"/>
              <a:t>La « valorisation du territoire » :</a:t>
            </a:r>
            <a:r>
              <a:rPr lang="fr-FR" dirty="0"/>
              <a:t> </a:t>
            </a:r>
            <a:r>
              <a:rPr lang="fr-FR" dirty="0" smtClean="0"/>
              <a:t>créer</a:t>
            </a:r>
            <a:r>
              <a:rPr lang="fr-FR" dirty="0"/>
              <a:t>, pour et avec le Tourisme, des « micro- réseaux «  </a:t>
            </a:r>
            <a:r>
              <a:rPr lang="fr-FR" dirty="0" smtClean="0"/>
              <a:t>locaux</a:t>
            </a:r>
            <a:r>
              <a:rPr lang="fr-FR" dirty="0" smtClean="0">
                <a:solidFill>
                  <a:srgbClr val="0070C0"/>
                </a:solidFill>
              </a:rPr>
              <a:t>??</a:t>
            </a:r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23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"/>
            <a:ext cx="8686800" cy="6849362"/>
          </a:xfrm>
        </p:spPr>
      </p:pic>
    </p:spTree>
    <p:extLst>
      <p:ext uri="{BB962C8B-B14F-4D97-AF65-F5344CB8AC3E}">
        <p14:creationId xmlns:p14="http://schemas.microsoft.com/office/powerpoint/2010/main" val="331283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LA FIDÉLISATION DES VISITEURS 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5024"/>
            <a:ext cx="10515600" cy="5650991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fidélisation, c’est établir une relation à long terme et durable  avec ses visiteurs! </a:t>
            </a:r>
            <a:r>
              <a:rPr lang="fr-FR" b="1" dirty="0" smtClean="0"/>
              <a:t>Les visiteurs fidèles sont une force pour tous vos projets. Toute l’équipe doit participer à cette stratégie!</a:t>
            </a:r>
          </a:p>
          <a:p>
            <a:pPr lvl="0"/>
            <a:r>
              <a:rPr lang="fr-FR" b="1" dirty="0" smtClean="0">
                <a:solidFill>
                  <a:srgbClr val="FF0000"/>
                </a:solidFill>
              </a:rPr>
              <a:t>Connaître </a:t>
            </a:r>
            <a:r>
              <a:rPr lang="fr-FR" b="1" dirty="0">
                <a:solidFill>
                  <a:srgbClr val="FF0000"/>
                </a:solidFill>
              </a:rPr>
              <a:t>son </a:t>
            </a:r>
            <a:r>
              <a:rPr lang="fr-FR" b="1" dirty="0" smtClean="0">
                <a:solidFill>
                  <a:srgbClr val="FF0000"/>
                </a:solidFill>
              </a:rPr>
              <a:t>public et  </a:t>
            </a:r>
            <a:r>
              <a:rPr lang="fr-FR" b="1" dirty="0">
                <a:solidFill>
                  <a:srgbClr val="FF0000"/>
                </a:solidFill>
              </a:rPr>
              <a:t>lui parler directement. </a:t>
            </a:r>
            <a:r>
              <a:rPr lang="fr-FR" i="1" dirty="0" smtClean="0"/>
              <a:t>« Accepter </a:t>
            </a:r>
            <a:r>
              <a:rPr lang="fr-FR" i="1" dirty="0"/>
              <a:t>l</a:t>
            </a:r>
            <a:r>
              <a:rPr lang="fr-FR" i="1" dirty="0" smtClean="0"/>
              <a:t>es </a:t>
            </a:r>
            <a:r>
              <a:rPr lang="fr-FR" i="1" dirty="0"/>
              <a:t>critiques et y répondre honnêtement sont les clefs d’une communication saine et </a:t>
            </a:r>
            <a:r>
              <a:rPr lang="fr-FR" i="1" dirty="0" smtClean="0"/>
              <a:t>constructive »</a:t>
            </a:r>
            <a:r>
              <a:rPr lang="fr-FR" dirty="0" smtClean="0"/>
              <a:t>. </a:t>
            </a:r>
            <a:r>
              <a:rPr lang="fr-FR" sz="2000" i="1" dirty="0" smtClean="0"/>
              <a:t>(Culture Com)</a:t>
            </a:r>
          </a:p>
          <a:p>
            <a:pPr lvl="0"/>
            <a:r>
              <a:rPr lang="fr-FR" b="1" dirty="0" smtClean="0">
                <a:solidFill>
                  <a:srgbClr val="FF0000"/>
                </a:solidFill>
              </a:rPr>
              <a:t>Lui proposer des lieux et des moments de rencontres</a:t>
            </a:r>
            <a:endParaRPr lang="fr-FR" b="1" dirty="0">
              <a:solidFill>
                <a:srgbClr val="FF0000"/>
              </a:solidFill>
            </a:endParaRPr>
          </a:p>
          <a:p>
            <a:pPr lvl="0"/>
            <a:r>
              <a:rPr lang="fr-FR" b="1" dirty="0">
                <a:solidFill>
                  <a:srgbClr val="FF0000"/>
                </a:solidFill>
              </a:rPr>
              <a:t>Organiser des rencontres régulières </a:t>
            </a:r>
            <a:r>
              <a:rPr lang="fr-FR" dirty="0"/>
              <a:t>et des moments privilégiés (échanges sur les RSN, invitations aux évènements</a:t>
            </a:r>
            <a:r>
              <a:rPr lang="fr-FR" dirty="0" smtClean="0"/>
              <a:t>…)</a:t>
            </a:r>
          </a:p>
          <a:p>
            <a:pPr lvl="0"/>
            <a:r>
              <a:rPr lang="fr-FR" b="1" dirty="0" smtClean="0">
                <a:solidFill>
                  <a:srgbClr val="FF0000"/>
                </a:solidFill>
              </a:rPr>
              <a:t>Le tenir au courant </a:t>
            </a:r>
            <a:r>
              <a:rPr lang="fr-FR" dirty="0" smtClean="0"/>
              <a:t>(Newsletters; présence sur les RSN)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483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267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LA FIDÉLISATION DES </a:t>
            </a:r>
            <a:r>
              <a:rPr lang="fr-FR" sz="3600" b="1" i="1" dirty="0" smtClean="0">
                <a:solidFill>
                  <a:srgbClr val="FF0000"/>
                </a:solidFill>
              </a:rPr>
              <a:t>VIP</a:t>
            </a:r>
            <a:r>
              <a:rPr lang="fr-FR" sz="3600" b="1" dirty="0" smtClean="0">
                <a:solidFill>
                  <a:srgbClr val="FF0000"/>
                </a:solidFill>
              </a:rPr>
              <a:t> DE VOTRE SITE CULTUREL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0392"/>
            <a:ext cx="10515600" cy="6007607"/>
          </a:xfrm>
        </p:spPr>
        <p:txBody>
          <a:bodyPr/>
          <a:lstStyle/>
          <a:p>
            <a:pPr lvl="0"/>
            <a:endParaRPr lang="fr-FR" b="1" dirty="0" smtClean="0"/>
          </a:p>
          <a:p>
            <a:pPr lvl="0"/>
            <a:r>
              <a:rPr lang="fr-FR" b="1" dirty="0" smtClean="0"/>
              <a:t>Faciliter </a:t>
            </a:r>
            <a:r>
              <a:rPr lang="fr-FR" b="1" dirty="0"/>
              <a:t>les visites « sur mesure </a:t>
            </a:r>
            <a:r>
              <a:rPr lang="fr-FR" b="1" dirty="0" smtClean="0"/>
              <a:t>» pour que les visiteurs reviennent</a:t>
            </a:r>
            <a:endParaRPr lang="fr-FR" dirty="0"/>
          </a:p>
          <a:p>
            <a:pPr lvl="1"/>
            <a:r>
              <a:rPr lang="fr-FR" dirty="0"/>
              <a:t>Selon </a:t>
            </a:r>
            <a:r>
              <a:rPr lang="fr-FR" dirty="0" smtClean="0"/>
              <a:t>leurs  </a:t>
            </a:r>
            <a:r>
              <a:rPr lang="fr-FR" dirty="0"/>
              <a:t>centres d’intérêt et </a:t>
            </a:r>
            <a:r>
              <a:rPr lang="fr-FR" dirty="0" smtClean="0"/>
              <a:t>leurs contraintes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i="1" dirty="0" smtClean="0"/>
              <a:t>Temps </a:t>
            </a:r>
            <a:r>
              <a:rPr lang="fr-FR" i="1" dirty="0"/>
              <a:t>disponible, enfants, </a:t>
            </a:r>
            <a:r>
              <a:rPr lang="fr-FR" i="1" dirty="0" smtClean="0"/>
              <a:t>personne ayant un handicap…</a:t>
            </a:r>
            <a:r>
              <a:rPr lang="fr-FR" dirty="0" smtClean="0"/>
              <a:t>). En découvrant les coulisses, le « caché »</a:t>
            </a:r>
          </a:p>
          <a:p>
            <a:pPr marL="914400" lvl="2" indent="0">
              <a:buNone/>
            </a:pPr>
            <a:endParaRPr lang="fr-FR" dirty="0"/>
          </a:p>
          <a:p>
            <a:pPr lvl="0"/>
            <a:r>
              <a:rPr lang="fr-FR" b="1" dirty="0"/>
              <a:t>Aider à conserver le souvenir de la </a:t>
            </a:r>
            <a:r>
              <a:rPr lang="fr-FR" b="1" dirty="0" smtClean="0"/>
              <a:t>visite et à « en parler »</a:t>
            </a:r>
            <a:endParaRPr lang="fr-FR" dirty="0"/>
          </a:p>
          <a:p>
            <a:pPr lvl="1"/>
            <a:r>
              <a:rPr lang="fr-FR" b="1" dirty="0"/>
              <a:t>Album d’images, photos, documentations…</a:t>
            </a:r>
            <a:endParaRPr lang="fr-FR" dirty="0"/>
          </a:p>
          <a:p>
            <a:pPr lvl="2"/>
            <a:r>
              <a:rPr lang="fr-FR" b="1" dirty="0">
                <a:hlinkClick r:id="rId2"/>
              </a:rPr>
              <a:t>http://</a:t>
            </a:r>
            <a:r>
              <a:rPr lang="fr-FR" b="1" dirty="0" smtClean="0">
                <a:hlinkClick r:id="rId2"/>
              </a:rPr>
              <a:t>www.louvre.fr/llv/dossiers/liste_oal.jsp</a:t>
            </a:r>
            <a:endParaRPr lang="fr-FR" b="1" dirty="0" smtClean="0"/>
          </a:p>
          <a:p>
            <a:pPr lvl="2"/>
            <a:endParaRPr lang="fr-FR" dirty="0"/>
          </a:p>
          <a:p>
            <a:pPr lvl="0"/>
            <a:r>
              <a:rPr lang="fr-FR" b="1" dirty="0"/>
              <a:t>Faire s’exprimer et obtenir le </a:t>
            </a:r>
            <a:r>
              <a:rPr lang="fr-FR" b="1" dirty="0" smtClean="0"/>
              <a:t>courriel :  </a:t>
            </a:r>
            <a:r>
              <a:rPr lang="fr-FR" i="1" dirty="0" smtClean="0"/>
              <a:t>Voulez-vous être tenu au courant de notre prochaine (sortie; Exposition, événement)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31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" y="228600"/>
            <a:ext cx="3154680" cy="31691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3166872" cy="33428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40" y="771190"/>
            <a:ext cx="3493424" cy="2626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31" y="3571494"/>
            <a:ext cx="4724809" cy="32708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5" y="3954395"/>
            <a:ext cx="2857500" cy="2857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3942272"/>
            <a:ext cx="3604260" cy="28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sym typeface="Wingdings" pitchFamily="2" charset="2"/>
              </a:rPr>
              <a:t>QUELS MOOCS (COURS CERTIFIANTS EN LIGNE) </a:t>
            </a:r>
            <a:br>
              <a:rPr lang="fr-FR" sz="3600" b="1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fr-FR" sz="3600" b="1" dirty="0" smtClean="0">
                <a:solidFill>
                  <a:srgbClr val="FF0000"/>
                </a:solidFill>
                <a:sym typeface="Wingdings" pitchFamily="2" charset="2"/>
              </a:rPr>
              <a:t>POUR LES VISITEURS FIDÈLES ? ET LES AUTRES </a:t>
            </a:r>
            <a:r>
              <a:rPr lang="fr-FR" sz="3600" b="1" dirty="0">
                <a:solidFill>
                  <a:srgbClr val="006600"/>
                </a:solidFill>
                <a:sym typeface="Wingdings" pitchFamily="2" charset="2"/>
              </a:rPr>
              <a:t/>
            </a:r>
            <a:br>
              <a:rPr lang="fr-FR" sz="3600" b="1" dirty="0">
                <a:solidFill>
                  <a:srgbClr val="006600"/>
                </a:solidFill>
                <a:sym typeface="Wingdings" pitchFamily="2" charset="2"/>
              </a:rPr>
            </a:br>
            <a:endParaRPr lang="fr-FR" sz="3600" b="1" dirty="0">
              <a:solidFill>
                <a:srgbClr val="006600"/>
              </a:solidFill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356" y="1458096"/>
            <a:ext cx="7692629" cy="51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FA2-1D46-48D9-82D0-B29BEA5EF08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4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365759"/>
            <a:ext cx="10515600" cy="102412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REBONDIR!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84048"/>
            <a:ext cx="10515600" cy="6473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La folie, c’est de faire toujours la même chose et de s’attendre à un résultat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différent.  </a:t>
            </a:r>
            <a:r>
              <a:rPr lang="fr-FR" dirty="0" smtClean="0"/>
              <a:t>Albert Einstein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La valorisation du territoire </a:t>
            </a:r>
            <a:r>
              <a:rPr lang="fr-FR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immatérielle : le Bien commun; le Lien social; l’Education; l’Intérêt général…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et matérielle : retombées économiques (Emploi; production; hébergement/restauration…) 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b="1" dirty="0" smtClean="0"/>
              <a:t>La révolution numérique, et comment la Culture y participe? </a:t>
            </a:r>
          </a:p>
          <a:p>
            <a:pPr marL="0" indent="0">
              <a:buNone/>
            </a:pPr>
            <a:r>
              <a:rPr lang="fr-FR" dirty="0" smtClean="0"/>
              <a:t>Deux exemples de « stratégies » territoriales, culturelles et numériques  </a:t>
            </a:r>
          </a:p>
          <a:p>
            <a:pPr>
              <a:buFontTx/>
              <a:buChar char="-"/>
            </a:pPr>
            <a:r>
              <a:rPr lang="fr-FR" i="1" dirty="0" smtClean="0"/>
              <a:t>Aménagement des quartiers excentrés et ruraux de Bilbao II</a:t>
            </a:r>
          </a:p>
          <a:p>
            <a:pPr>
              <a:buFontTx/>
              <a:buChar char="-"/>
            </a:pPr>
            <a:r>
              <a:rPr lang="fr-FR" i="1" dirty="0" smtClean="0"/>
              <a:t>La Ville ou Région Numérique et </a:t>
            </a:r>
            <a:r>
              <a:rPr lang="fr-FR" i="1" dirty="0"/>
              <a:t>ses données </a:t>
            </a:r>
            <a:r>
              <a:rPr lang="fr-FR" sz="1800" b="1" i="1" dirty="0"/>
              <a:t>(http://</a:t>
            </a:r>
            <a:r>
              <a:rPr lang="fr-FR" sz="1800" b="1" i="1" dirty="0" smtClean="0"/>
              <a:t>www.smartgrids-cre.fr/index.php?rubrique=dossiers&amp;srub=smartcities&amp;action=imprimer)</a:t>
            </a:r>
            <a:endParaRPr lang="fr-FR" sz="1800" b="1" i="1" dirty="0"/>
          </a:p>
        </p:txBody>
      </p:sp>
    </p:spTree>
    <p:extLst>
      <p:ext uri="{BB962C8B-B14F-4D97-AF65-F5344CB8AC3E}">
        <p14:creationId xmlns:p14="http://schemas.microsoft.com/office/powerpoint/2010/main" val="319164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989"/>
            <a:ext cx="5803101" cy="46520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36" y="823025"/>
            <a:ext cx="6278473" cy="48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BILBAO II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9576"/>
            <a:ext cx="10515600" cy="5431535"/>
          </a:xfrm>
        </p:spPr>
        <p:txBody>
          <a:bodyPr/>
          <a:lstStyle/>
          <a:p>
            <a:pPr lvl="2" algn="ctr" fontAlgn="base"/>
            <a:r>
              <a:rPr lang="fr-FR" b="1" dirty="0" smtClean="0"/>
              <a:t>                       </a:t>
            </a:r>
            <a:r>
              <a:rPr lang="fr-FR" sz="2800" b="1" dirty="0" smtClean="0"/>
              <a:t>LA </a:t>
            </a:r>
            <a:r>
              <a:rPr lang="fr-FR" sz="2800" b="1" dirty="0"/>
              <a:t>VILLE COMME ÉCOSYSTÉME CULTUREL</a:t>
            </a:r>
          </a:p>
          <a:p>
            <a:pPr marL="0" indent="0" algn="ctr" fontAlgn="base">
              <a:buNone/>
            </a:pPr>
            <a:r>
              <a:rPr lang="fr-FR" sz="2400" b="1" i="1" dirty="0"/>
              <a:t>5, 6, 7 MARS 2014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L’ </a:t>
            </a:r>
            <a:r>
              <a:rPr lang="fr-FR" i="1" dirty="0" smtClean="0"/>
              <a:t> Effet Bilbao</a:t>
            </a:r>
            <a:r>
              <a:rPr lang="fr-FR" dirty="0" smtClean="0"/>
              <a:t>  n’a jamais existé! </a:t>
            </a:r>
          </a:p>
          <a:p>
            <a:r>
              <a:rPr lang="fr-FR" dirty="0" smtClean="0"/>
              <a:t>La place des artistes dans cet écosystème</a:t>
            </a:r>
          </a:p>
          <a:p>
            <a:r>
              <a:rPr lang="fr-FR" dirty="0" smtClean="0"/>
              <a:t>La création d’ateliers d’artistes d’un nouveau genre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1014254"/>
            <a:ext cx="2901696" cy="21366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24" y="2066448"/>
            <a:ext cx="5135626" cy="26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6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PARTIE 3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APRÈS LA VISITE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L’Evaluation</a:t>
            </a:r>
          </a:p>
          <a:p>
            <a:r>
              <a:rPr lang="fr-FR" dirty="0" smtClean="0"/>
              <a:t>Les Partenariats</a:t>
            </a:r>
          </a:p>
          <a:p>
            <a:r>
              <a:rPr lang="fr-FR" dirty="0" smtClean="0"/>
              <a:t>La Fidélisation</a:t>
            </a:r>
          </a:p>
          <a:p>
            <a:r>
              <a:rPr lang="fr-FR" dirty="0" smtClean="0"/>
              <a:t>Rebondir :  la valorisation des territoires!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19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STRATÉGIES CULTURE + NUMÉRIQUE  : LA VILLE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evalehalle\Desktop\Nouveau dossierMARSEILLE\PPT MARSEILLE 12 JUIN\DOC\NUMERIQUE a mettre\Le numérique nous faclite la vi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84108" y="1563581"/>
            <a:ext cx="6112219" cy="457860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FA2-1D46-48D9-82D0-B29BEA5EF082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" y="1482598"/>
            <a:ext cx="5019548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219456"/>
            <a:ext cx="8039862" cy="6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Prendre part!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4224"/>
            <a:ext cx="2551176" cy="208578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533206"/>
            <a:ext cx="9144000" cy="41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7528" y="1600201"/>
            <a:ext cx="8820472" cy="4525963"/>
          </a:xfrm>
        </p:spPr>
        <p:txBody>
          <a:bodyPr/>
          <a:lstStyle/>
          <a:p>
            <a:pPr lvl="5" algn="r">
              <a:buClr>
                <a:srgbClr val="C00000"/>
              </a:buClr>
              <a:buFont typeface="Symbol" pitchFamily="18" charset="2"/>
              <a:buChar char=""/>
            </a:pPr>
            <a:endParaRPr lang="fr-FR" sz="1200" i="1" dirty="0">
              <a:solidFill>
                <a:srgbClr val="C00000"/>
              </a:solidFill>
            </a:endParaRPr>
          </a:p>
          <a:p>
            <a:pPr lvl="5" algn="r">
              <a:buClr>
                <a:srgbClr val="C00000"/>
              </a:buClr>
              <a:buNone/>
            </a:pPr>
            <a:r>
              <a:rPr lang="fr-FR" sz="3200" i="1" dirty="0">
                <a:solidFill>
                  <a:srgbClr val="C00000"/>
                </a:solidFill>
              </a:rPr>
              <a:t>MERCI DE VOTRE ATTENTION!</a:t>
            </a:r>
          </a:p>
          <a:p>
            <a:pPr lvl="5" algn="r">
              <a:buClr>
                <a:srgbClr val="C00000"/>
              </a:buClr>
              <a:buNone/>
            </a:pPr>
            <a:endParaRPr lang="fr-FR" sz="3200" i="1" dirty="0">
              <a:solidFill>
                <a:srgbClr val="C00000"/>
              </a:solidFill>
            </a:endParaRPr>
          </a:p>
          <a:p>
            <a:pPr lvl="5" algn="r">
              <a:buClr>
                <a:srgbClr val="C00000"/>
              </a:buClr>
              <a:buNone/>
            </a:pPr>
            <a:endParaRPr lang="fr-FR" sz="1200" i="1" dirty="0">
              <a:solidFill>
                <a:srgbClr val="C00000"/>
              </a:solidFill>
            </a:endParaRPr>
          </a:p>
          <a:p>
            <a:pPr algn="ctr">
              <a:buClr>
                <a:srgbClr val="C00000"/>
              </a:buClr>
            </a:pPr>
            <a:r>
              <a:rPr lang="fr-FR" dirty="0" smtClean="0"/>
              <a:t>Site et Blog du Nouveau Tourisme Culturel </a:t>
            </a:r>
          </a:p>
          <a:p>
            <a:pPr algn="ctr">
              <a:buNone/>
            </a:pPr>
            <a:r>
              <a:rPr lang="fr-FR" dirty="0" smtClean="0">
                <a:solidFill>
                  <a:srgbClr val="287D17"/>
                </a:solidFill>
              </a:rPr>
              <a:t>www.nouveautourismeculturel.com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527-9115-4BF3-9CB4-2DEBD4FF18F1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Image 4" descr="logo mars rel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9896" y="5157192"/>
            <a:ext cx="2088232" cy="942650"/>
          </a:xfrm>
          <a:prstGeom prst="rect">
            <a:avLst/>
          </a:prstGeom>
        </p:spPr>
      </p:pic>
      <p:pic>
        <p:nvPicPr>
          <p:cNvPr id="6" name="Image 5" descr="bandeau haut 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8" y="188640"/>
            <a:ext cx="86677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EVALUER LA MÉDIATION NUMÉRIQUE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41600"/>
            <a:ext cx="10515600" cy="3535362"/>
          </a:xfrm>
        </p:spPr>
        <p:txBody>
          <a:bodyPr/>
          <a:lstStyle/>
          <a:p>
            <a:r>
              <a:rPr lang="fr-FR" sz="3200" dirty="0"/>
              <a:t>Quels objectifs, pour quels publics?</a:t>
            </a:r>
          </a:p>
          <a:p>
            <a:r>
              <a:rPr lang="fr-FR" sz="3200" dirty="0"/>
              <a:t>Où sont les données de référence? </a:t>
            </a:r>
          </a:p>
          <a:p>
            <a:r>
              <a:rPr lang="fr-FR" sz="3200" dirty="0"/>
              <a:t>Evaluation : l’expérience de Muséomix</a:t>
            </a:r>
          </a:p>
        </p:txBody>
      </p:sp>
    </p:spTree>
    <p:extLst>
      <p:ext uri="{BB962C8B-B14F-4D97-AF65-F5344CB8AC3E}">
        <p14:creationId xmlns:p14="http://schemas.microsoft.com/office/powerpoint/2010/main" val="96758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L’ÉVALUATION : QUELS OBJECTIFS?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Des visiteurs joignables dans le monde entier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évaluer la pertinence de l’évaluation d’« avant le Numérique » qui ne s’adressait qu’aux publics de proximité (</a:t>
            </a:r>
            <a:r>
              <a:rPr lang="fr-FR" i="1" dirty="0" smtClean="0"/>
              <a:t>Echelons municipaux, départementaux et régionaux; conventions avec les ministères </a:t>
            </a:r>
            <a:r>
              <a:rPr lang="fr-FR" i="1" dirty="0" smtClean="0">
                <a:solidFill>
                  <a:srgbClr val="0070C0"/>
                </a:solidFill>
              </a:rPr>
              <a:t>:</a:t>
            </a:r>
            <a:r>
              <a:rPr lang="fr-FR" i="1" dirty="0" smtClean="0"/>
              <a:t>Education Nationale, Politique de la Ville, Justice, Santé, etc</a:t>
            </a:r>
            <a:r>
              <a:rPr lang="fr-FR" dirty="0" smtClean="0"/>
              <a:t>…)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Travailler sur de nouveaux objectifs </a:t>
            </a:r>
            <a:r>
              <a:rPr lang="fr-FR" dirty="0" smtClean="0"/>
              <a:t>permet d’améliorer les usages du numérique. Plutôt que les CSP, évaluer les </a:t>
            </a:r>
            <a:r>
              <a:rPr lang="fr-FR" i="1" dirty="0" smtClean="0"/>
              <a:t>comportements</a:t>
            </a:r>
            <a:r>
              <a:rPr lang="fr-FR" dirty="0" smtClean="0"/>
              <a:t> des: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sz="2800" dirty="0" smtClean="0"/>
              <a:t>visiteurs « en mobilité » (touristes)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2800" dirty="0" smtClean="0"/>
              <a:t>Groupes ou individuels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2800" dirty="0" smtClean="0"/>
              <a:t>primo-visiteurs ou multi-</a:t>
            </a:r>
            <a:r>
              <a:rPr lang="fr-FR" sz="2800" dirty="0" err="1" smtClean="0"/>
              <a:t>fréquenteurs</a:t>
            </a:r>
            <a:r>
              <a:rPr lang="fr-FR" sz="2800" dirty="0" smtClean="0"/>
              <a:t>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2800" dirty="0" smtClean="0"/>
              <a:t>Et la durée moyenne de la visite…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0982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MAIS OÙ SONT LES DONNÉES?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opérateurs du Numérique ont de très nombreuses données, mais il semble que chaque entreprise les garde secrètes, concurrence oblige…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670"/>
            <a:ext cx="3574473" cy="22983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66836" y="2881745"/>
            <a:ext cx="837738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 de </a:t>
            </a:r>
            <a:r>
              <a:rPr lang="fr-FR" sz="2400" b="1" dirty="0" err="1" smtClean="0"/>
              <a:t>smArtapps</a:t>
            </a:r>
            <a:r>
              <a:rPr lang="fr-FR" sz="2400" dirty="0" smtClean="0"/>
              <a:t> </a:t>
            </a:r>
            <a:r>
              <a:rPr lang="fr-FR" sz="2400" i="1" dirty="0" smtClean="0"/>
              <a:t>«  Nous avons récemment réalisé une étude sur le type de téléphone des visiteurs de sites culturels, </a:t>
            </a:r>
            <a:r>
              <a:rPr lang="fr-FR" sz="2400" b="1" i="1" dirty="0" smtClean="0"/>
              <a:t>en croisant 3 sources</a:t>
            </a:r>
            <a:r>
              <a:rPr lang="fr-FR" sz="2400" i="1" dirty="0" smtClean="0"/>
              <a:t> :</a:t>
            </a:r>
            <a:br>
              <a:rPr lang="fr-FR" sz="2400" i="1" dirty="0" smtClean="0"/>
            </a:br>
            <a:r>
              <a:rPr lang="fr-FR" sz="2400" i="1" dirty="0" smtClean="0"/>
              <a:t>- le </a:t>
            </a:r>
            <a:r>
              <a:rPr lang="fr-FR" sz="2400" i="1" dirty="0" err="1" smtClean="0"/>
              <a:t>reporting</a:t>
            </a:r>
            <a:r>
              <a:rPr lang="fr-FR" sz="2400" i="1" dirty="0" smtClean="0"/>
              <a:t> automatique issu de nos 100 applications </a:t>
            </a:r>
            <a:br>
              <a:rPr lang="fr-FR" sz="2400" i="1" dirty="0" smtClean="0"/>
            </a:br>
            <a:r>
              <a:rPr lang="fr-FR" sz="2400" i="1" dirty="0" smtClean="0"/>
              <a:t>- une enquête terrain chez nos clients (dont la Tour Eiffel)</a:t>
            </a:r>
            <a:br>
              <a:rPr lang="fr-FR" sz="2400" i="1" dirty="0" smtClean="0"/>
            </a:br>
            <a:r>
              <a:rPr lang="fr-FR" sz="2400" i="1" dirty="0" smtClean="0"/>
              <a:t>- les chiffres issus d'études externes »</a:t>
            </a:r>
          </a:p>
          <a:p>
            <a:r>
              <a:rPr lang="fr-FR" sz="2400" b="1" i="1" dirty="0" smtClean="0"/>
              <a:t>- iOS : 40%</a:t>
            </a:r>
            <a:br>
              <a:rPr lang="fr-FR" sz="2400" b="1" i="1" dirty="0" smtClean="0"/>
            </a:br>
            <a:r>
              <a:rPr lang="fr-FR" sz="2400" b="1" i="1" dirty="0" smtClean="0"/>
              <a:t>- Android : 40%</a:t>
            </a:r>
            <a:br>
              <a:rPr lang="fr-FR" sz="2400" b="1" i="1" dirty="0" smtClean="0"/>
            </a:br>
            <a:r>
              <a:rPr lang="fr-FR" sz="2400" b="1" i="1" dirty="0" smtClean="0"/>
              <a:t>- autres (</a:t>
            </a:r>
            <a:r>
              <a:rPr lang="fr-FR" sz="1600" b="1" i="1" dirty="0" smtClean="0"/>
              <a:t>BlackBerry, </a:t>
            </a:r>
            <a:r>
              <a:rPr lang="fr-FR" sz="1600" b="1" i="1" dirty="0" err="1" smtClean="0"/>
              <a:t>WindowsPhone</a:t>
            </a:r>
            <a:r>
              <a:rPr lang="fr-FR" sz="1600" b="1" i="1" dirty="0" smtClean="0"/>
              <a:t>, </a:t>
            </a:r>
            <a:r>
              <a:rPr lang="fr-FR" sz="1600" b="1" i="1" dirty="0" err="1" smtClean="0"/>
              <a:t>etc</a:t>
            </a:r>
            <a:r>
              <a:rPr lang="fr-FR" sz="2400" b="1" i="1" dirty="0" smtClean="0"/>
              <a:t>) : 20%</a:t>
            </a:r>
            <a:r>
              <a:rPr lang="fr-FR" sz="2400" i="1" dirty="0" smtClean="0"/>
              <a:t>  » </a:t>
            </a:r>
          </a:p>
          <a:p>
            <a:r>
              <a:rPr lang="fr-FR" sz="2000" b="1" i="1" dirty="0" smtClean="0">
                <a:hlinkClick r:id="rId3"/>
              </a:rPr>
              <a:t>https://smartapps.fr</a:t>
            </a:r>
            <a:endParaRPr lang="fr-FR" sz="2400" b="1" i="1" dirty="0"/>
          </a:p>
          <a:p>
            <a:endParaRPr lang="fr-FR" sz="2400" i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5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2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EXEMPLE : LES APPLICATIONS MOBILES 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80% des applications créées chaque année (</a:t>
            </a:r>
            <a:r>
              <a:rPr lang="fr-FR" i="1" dirty="0" smtClean="0"/>
              <a:t>2,8 millions!</a:t>
            </a:r>
            <a:r>
              <a:rPr lang="fr-FR" dirty="0" smtClean="0"/>
              <a:t>) sont ou seront « dormantes ». Pour les applications utilisées sur les sites culturels, faire le bilan? </a:t>
            </a:r>
            <a:endParaRPr lang="fr-FR" dirty="0"/>
          </a:p>
          <a:p>
            <a:endParaRPr lang="fr-FR" dirty="0" smtClean="0"/>
          </a:p>
          <a:p>
            <a:r>
              <a:rPr lang="fr-FR" i="1" dirty="0" smtClean="0"/>
              <a:t>Collecter </a:t>
            </a:r>
            <a:r>
              <a:rPr lang="fr-FR" i="1" dirty="0"/>
              <a:t>des données relatives au profil des visiteurs, des visiteurs équipés et des usagers de cette application </a:t>
            </a:r>
            <a:r>
              <a:rPr lang="fr-FR" i="1" dirty="0" smtClean="0"/>
              <a:t>mobile</a:t>
            </a:r>
            <a:endParaRPr lang="fr-FR" i="1" dirty="0"/>
          </a:p>
          <a:p>
            <a:r>
              <a:rPr lang="fr-FR" i="1" dirty="0"/>
              <a:t>Identifier l’usage fait par les visiteurs des applications mobiles en général et </a:t>
            </a:r>
            <a:r>
              <a:rPr lang="fr-FR" i="1" dirty="0" smtClean="0"/>
              <a:t>de cette nouvelle application en particulier </a:t>
            </a:r>
          </a:p>
          <a:p>
            <a:r>
              <a:rPr lang="fr-FR" i="1" dirty="0" smtClean="0"/>
              <a:t>Recueillir </a:t>
            </a:r>
            <a:r>
              <a:rPr lang="fr-FR" i="1" dirty="0"/>
              <a:t>des informations quant à la compréhension du contenu de cette </a:t>
            </a:r>
            <a:r>
              <a:rPr lang="fr-FR" i="1" dirty="0" smtClean="0"/>
              <a:t>application</a:t>
            </a:r>
            <a:endParaRPr lang="fr-FR" i="1" dirty="0"/>
          </a:p>
          <a:p>
            <a:r>
              <a:rPr lang="fr-FR" i="1" dirty="0"/>
              <a:t>Apprécier la perception qu’ont les utilisateurs de son ergonomie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74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MUTUALISER LES « RETOURS D’EXPÉRIENCE »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Pas assez de données, en France, et des données déséquilibrées. </a:t>
            </a:r>
            <a:r>
              <a:rPr lang="fr-FR" b="1" dirty="0" smtClean="0">
                <a:solidFill>
                  <a:srgbClr val="FF0000"/>
                </a:solidFill>
              </a:rPr>
              <a:t>100% des musées américains ou anglais étudient leurs visiteurs et font une  évaluation.</a:t>
            </a:r>
            <a:endParaRPr lang="fr-FR" b="1" dirty="0">
              <a:solidFill>
                <a:srgbClr val="FF0000"/>
              </a:solidFill>
            </a:endParaRPr>
          </a:p>
          <a:p>
            <a:pPr marL="1828800" lvl="4" indent="0">
              <a:buNone/>
            </a:pP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es études trop rares pour être mutualisées et généralisées à d’autres équipements que les musées; </a:t>
            </a:r>
          </a:p>
          <a:p>
            <a:r>
              <a:rPr lang="fr-FR" dirty="0" smtClean="0"/>
              <a:t>les évaluations des « parcours », itinéraires ou circuits reposent sur des schémas classiques (</a:t>
            </a:r>
            <a:r>
              <a:rPr lang="fr-FR" i="1" dirty="0" smtClean="0"/>
              <a:t>Durée du parcours; difficultés de signalétique; peu d’exigence sur les « Services </a:t>
            </a:r>
            <a:r>
              <a:rPr lang="fr-FR" dirty="0" smtClean="0"/>
              <a:t>»)</a:t>
            </a:r>
          </a:p>
          <a:p>
            <a:r>
              <a:rPr lang="fr-FR" dirty="0" smtClean="0"/>
              <a:t>En conclusion, IL SERAIT GRAND TEMPS D’ ÉTABLIR DES CORPUS DE DONNÉES DES  ÉVALUATIONS réalisées ou en projet!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2729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5-10-01 à 17.38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2827" b="34523"/>
          <a:stretch/>
        </p:blipFill>
        <p:spPr>
          <a:xfrm>
            <a:off x="2368822" y="1778894"/>
            <a:ext cx="7340645" cy="13377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753" y="365125"/>
            <a:ext cx="11679129" cy="131575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3100" b="1" dirty="0" smtClean="0">
                <a:solidFill>
                  <a:srgbClr val="FF0000"/>
                </a:solidFill>
              </a:rPr>
              <a:t>AU CRT </a:t>
            </a:r>
            <a:r>
              <a:rPr lang="fr-FR" sz="3100" b="1" dirty="0" smtClean="0">
                <a:solidFill>
                  <a:srgbClr val="FF0000"/>
                </a:solidFill>
              </a:rPr>
              <a:t>MIDI-PYRENNEES </a:t>
            </a:r>
            <a:r>
              <a:rPr lang="fr-FR" sz="3100" b="1" dirty="0" smtClean="0">
                <a:solidFill>
                  <a:srgbClr val="FF0000"/>
                </a:solidFill>
              </a:rPr>
              <a:t>: LANCEMENT DU PROJET</a:t>
            </a:r>
            <a:br>
              <a:rPr lang="fr-FR" sz="3100" b="1" dirty="0" smtClean="0">
                <a:solidFill>
                  <a:srgbClr val="FF0000"/>
                </a:solidFill>
              </a:rPr>
            </a:br>
            <a:r>
              <a:rPr lang="fr-FR" sz="3100" b="1" dirty="0" smtClean="0">
                <a:solidFill>
                  <a:srgbClr val="FF0000"/>
                </a:solidFill>
              </a:rPr>
              <a:t>« TABLEAU DE BORD PERMANENT DES PUBLICS </a:t>
            </a:r>
            <a:br>
              <a:rPr lang="fr-FR" sz="3100" b="1" dirty="0" smtClean="0">
                <a:solidFill>
                  <a:srgbClr val="FF0000"/>
                </a:solidFill>
              </a:rPr>
            </a:br>
            <a:r>
              <a:rPr lang="fr-FR" sz="3100" b="1" dirty="0" smtClean="0">
                <a:solidFill>
                  <a:srgbClr val="FF0000"/>
                </a:solidFill>
              </a:rPr>
              <a:t>DES LIEUX DE VISITE  GRANDS  SITES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  <p:pic>
        <p:nvPicPr>
          <p:cNvPr id="4" name="Image 3" descr="Capture d’écran 2015-10-01 à 17.38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1852"/>
          <a:stretch/>
        </p:blipFill>
        <p:spPr>
          <a:xfrm>
            <a:off x="2305776" y="3460522"/>
            <a:ext cx="7664894" cy="329728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41800" y="3095657"/>
            <a:ext cx="7547804" cy="3361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ym typeface="Wingdings"/>
              </a:rPr>
              <a:t> P</a:t>
            </a:r>
            <a:r>
              <a:rPr lang="fr-FR" dirty="0" smtClean="0"/>
              <a:t>artager des indicateurs, une méthodologie, des outils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99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7" y="532138"/>
            <a:ext cx="3511296" cy="58229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62" y="4553712"/>
            <a:ext cx="3422332" cy="2368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8888" y="4049502"/>
            <a:ext cx="4736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u="sng" dirty="0" smtClean="0">
                <a:hlinkClick r:id="rId4"/>
              </a:rPr>
              <a:t>photographies Quentin Chevrier</a:t>
            </a:r>
            <a:r>
              <a:rPr lang="fr-FR" i="1" dirty="0" smtClean="0"/>
              <a:t>.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31" y="0"/>
            <a:ext cx="3248025" cy="1409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63" y="2084832"/>
            <a:ext cx="3422332" cy="17647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57" y="2368096"/>
            <a:ext cx="4663228" cy="33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56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478</Words>
  <Application>Microsoft Office PowerPoint</Application>
  <PresentationFormat>Grand écran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Thème Office</vt:lpstr>
      <vt:lpstr>Grands Sites Midi-Pyrénées Le numérique au service d’une stratégie de médiation culturelle  PARTIE 3  mercredi 7 octobre 2015 Evelyne Lehalle, Nouveau Tourisme Culturel</vt:lpstr>
      <vt:lpstr> PARTIE 3 APRÈS LA VISITE </vt:lpstr>
      <vt:lpstr>EVALUER LA MÉDIATION NUMÉRIQUE</vt:lpstr>
      <vt:lpstr>L’ÉVALUATION : QUELS OBJECTIFS?</vt:lpstr>
      <vt:lpstr>MAIS OÙ SONT LES DONNÉES?</vt:lpstr>
      <vt:lpstr>EXEMPLE : LES APPLICATIONS MOBILES  </vt:lpstr>
      <vt:lpstr>MUTUALISER LES « RETOURS D’EXPÉRIENCE » </vt:lpstr>
      <vt:lpstr> AU CRT MIDI-PYRENNEES : LANCEMENT DU PROJET « TABLEAU DE BORD PERMANENT DES PUBLICS  DES LIEUX DE VISITE  GRANDS  SITES </vt:lpstr>
      <vt:lpstr>Présentation PowerPoint</vt:lpstr>
      <vt:lpstr>MUSÉOMIX, UNE EXPÉRIENCE À GÉNÉRALISER?</vt:lpstr>
      <vt:lpstr>PARTENARIATS</vt:lpstr>
      <vt:lpstr>Présentation PowerPoint</vt:lpstr>
      <vt:lpstr>LA FIDÉLISATION DES VISITEURS  </vt:lpstr>
      <vt:lpstr>LA FIDÉLISATION DES VIP DE VOTRE SITE CULTUREL</vt:lpstr>
      <vt:lpstr>Présentation PowerPoint</vt:lpstr>
      <vt:lpstr>QUELS MOOCS (COURS CERTIFIANTS EN LIGNE)  POUR LES VISITEURS FIDÈLES ? ET LES AUTRES  </vt:lpstr>
      <vt:lpstr> REBONDIR!</vt:lpstr>
      <vt:lpstr>Présentation PowerPoint</vt:lpstr>
      <vt:lpstr>BILBAO II</vt:lpstr>
      <vt:lpstr>STRATÉGIES CULTURE + NUMÉRIQUE  : LA VILLE</vt:lpstr>
      <vt:lpstr>Présentation PowerPoint</vt:lpstr>
      <vt:lpstr>Prendre part!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 lehalle</dc:creator>
  <cp:lastModifiedBy>evelyne lehalle</cp:lastModifiedBy>
  <cp:revision>44</cp:revision>
  <dcterms:created xsi:type="dcterms:W3CDTF">2015-09-29T16:12:25Z</dcterms:created>
  <dcterms:modified xsi:type="dcterms:W3CDTF">2018-06-13T09:08:04Z</dcterms:modified>
</cp:coreProperties>
</file>